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5" r:id="rId1"/>
    <p:sldMasterId id="2147483656"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7010400" cy="9296400"/>
  <p:embeddedFontLst>
    <p:embeddedFont>
      <p:font typeface="Calibri" panose="020F0502020204030204" pitchFamily="34" charset="0"/>
      <p:regular r:id="rId23"/>
      <p:bold r:id="rId24"/>
      <p:italic r:id="rId25"/>
      <p:boldItalic r:id="rId26"/>
    </p:embeddedFont>
    <p:embeddedFont>
      <p:font typeface="Montserrat" panose="020B0604020202020204" charset="0"/>
      <p:regular r:id="rId27"/>
      <p:bold r:id="rId28"/>
      <p:italic r:id="rId29"/>
      <p:boldItalic r:id="rId30"/>
    </p:embeddedFont>
    <p:embeddedFont>
      <p:font typeface="Quattrocento Sans"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192">
          <p15:clr>
            <a:srgbClr val="A4A3A4"/>
          </p15:clr>
        </p15:guide>
        <p15:guide id="3" pos="7488">
          <p15:clr>
            <a:srgbClr val="A4A3A4"/>
          </p15:clr>
        </p15:guide>
        <p15:guide id="4" pos="255">
          <p15:clr>
            <a:srgbClr val="A4A3A4"/>
          </p15:clr>
        </p15:guide>
        <p15:guide id="5" pos="7423">
          <p15:clr>
            <a:srgbClr val="A4A3A4"/>
          </p15:clr>
        </p15:guide>
        <p15:guide id="6" pos="5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E67B42-5F3E-4DF2-AE65-A21AB32A1D63}">
  <a:tblStyle styleId="{CFE67B42-5F3E-4DF2-AE65-A21AB32A1D6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53" d="100"/>
          <a:sy n="53" d="100"/>
        </p:scale>
        <p:origin x="835" y="62"/>
      </p:cViewPr>
      <p:guideLst>
        <p:guide orient="horz" pos="2160"/>
        <p:guide pos="192"/>
        <p:guide pos="7488"/>
        <p:guide pos="255"/>
        <p:guide pos="7423"/>
        <p:guide pos="5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85" name="Google Shape;85;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5c24cd851_3_178: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sz="1400"/>
          </a:p>
        </p:txBody>
      </p:sp>
      <p:sp>
        <p:nvSpPr>
          <p:cNvPr id="94" name="Google Shape;94;g2d5c24cd851_3_17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d5c24cd851_3_123:notes"/>
          <p:cNvSpPr txBox="1">
            <a:spLocks noGrp="1"/>
          </p:cNvSpPr>
          <p:nvPr>
            <p:ph type="body" idx="1"/>
          </p:nvPr>
        </p:nvSpPr>
        <p:spPr>
          <a:xfrm>
            <a:off x="701040" y="4473892"/>
            <a:ext cx="5608200" cy="366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g2d5c24cd851_3_1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0cfb5cccc4_0_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0cfb5cccc4_0_6: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PPSD showed growth two years in a row. While the growth this year was not significant, it's important to note that the state lost considerable progress this year which PPSD did not.</a:t>
            </a:r>
            <a:endParaRPr/>
          </a:p>
        </p:txBody>
      </p:sp>
      <p:sp>
        <p:nvSpPr>
          <p:cNvPr id="126" name="Google Shape;126;g30cfb5cccc4_0_6: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1623f5e06f_0_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1623f5e06f_0_2: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5" name="Google Shape;135;g31623f5e06f_0_2: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0cfb5cccc4_0_1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0cfb5cccc4_0_112: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Of school districts with similar percentages of students receiving free or reduced lunch, PPSD saw the second highest achievement and second highest growth rate (and again, this growth rate is not significant, but stands in comparison to the decreases seen across the state.)</a:t>
            </a:r>
            <a:endParaRPr/>
          </a:p>
        </p:txBody>
      </p:sp>
      <p:sp>
        <p:nvSpPr>
          <p:cNvPr id="144" name="Google Shape;144;g30cfb5cccc4_0_112: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0cfb5cccc4_0_4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0cfb5cccc4_0_41: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4" name="Google Shape;154;g30cfb5cccc4_0_41: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1623f5e06f_0_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1623f5e06f_0_18: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3" name="Google Shape;163;g31623f5e06f_0_18: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0cfb5cccc4_0_10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0cfb5cccc4_0_106: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2" name="Google Shape;172;g30cfb5cccc4_0_106: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1623f5e06f_1_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1623f5e06f_1_1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3" name="Google Shape;183;g31623f5e06f_1_1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1623f5e06f_2_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1623f5e06f_2_4: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2" name="Google Shape;192;g31623f5e06f_2_4: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1623f5e06f_2_3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1623f5e06f_2_33: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1" name="Google Shape;201;g31623f5e06f_2_33: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d5c24cd851_3_22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sz="1400"/>
          </a:p>
        </p:txBody>
      </p:sp>
      <p:sp>
        <p:nvSpPr>
          <p:cNvPr id="209" name="Google Shape;209;g2d5c24cd851_3_2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1623f5e06f_1_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1623f5e06f_1_15: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9" name="Google Shape;219;g31623f5e06f_1_15: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1623f5e06f_0_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1623f5e06f_0_8: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7" name="Google Shape;227;g31623f5e06f_0_8: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1623f5e06f_1_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1623f5e06f_1_2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5" name="Google Shape;235;g31623f5e06f_1_2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d5c24cd851_9_1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4" name="Google Shape;244;g2d5c24cd851_9_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d5c24cd851_3_262: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sz="1400"/>
          </a:p>
        </p:txBody>
      </p:sp>
      <p:sp>
        <p:nvSpPr>
          <p:cNvPr id="268" name="Google Shape;268;g2d5c24cd851_3_26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1623f5e06f_2_5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1623f5e06f_2_52: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78" name="Google Shape;278;g31623f5e06f_2_52: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9"/>
        <p:cNvGrpSpPr/>
        <p:nvPr/>
      </p:nvGrpSpPr>
      <p:grpSpPr>
        <a:xfrm>
          <a:off x="0" y="0"/>
          <a:ext cx="0" cy="0"/>
          <a:chOff x="0" y="0"/>
          <a:chExt cx="0" cy="0"/>
        </a:xfrm>
      </p:grpSpPr>
      <p:sp>
        <p:nvSpPr>
          <p:cNvPr id="20" name="Google Shape;20;p2"/>
          <p:cNvSpPr txBox="1">
            <a:spLocks noGrp="1"/>
          </p:cNvSpPr>
          <p:nvPr>
            <p:ph type="title"/>
          </p:nvPr>
        </p:nvSpPr>
        <p:spPr>
          <a:xfrm>
            <a:off x="312420" y="304800"/>
            <a:ext cx="11567160" cy="6463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21" name="Google Shape;21;p2"/>
          <p:cNvGrpSpPr/>
          <p:nvPr/>
        </p:nvGrpSpPr>
        <p:grpSpPr>
          <a:xfrm>
            <a:off x="-72868" y="-65757"/>
            <a:ext cx="12390277" cy="6100165"/>
            <a:chOff x="-72868" y="-65757"/>
            <a:chExt cx="12390277" cy="6100165"/>
          </a:xfrm>
        </p:grpSpPr>
        <p:grpSp>
          <p:nvGrpSpPr>
            <p:cNvPr id="22" name="Google Shape;22;p2"/>
            <p:cNvGrpSpPr/>
            <p:nvPr/>
          </p:nvGrpSpPr>
          <p:grpSpPr>
            <a:xfrm>
              <a:off x="11620499" y="-65757"/>
              <a:ext cx="696910" cy="1263934"/>
              <a:chOff x="11620499" y="-65757"/>
              <a:chExt cx="696910" cy="1263934"/>
            </a:xfrm>
          </p:grpSpPr>
          <p:cxnSp>
            <p:nvCxnSpPr>
              <p:cNvPr id="23" name="Google Shape;23;p2"/>
              <p:cNvCxnSpPr/>
              <p:nvPr/>
            </p:nvCxnSpPr>
            <p:spPr>
              <a:xfrm>
                <a:off x="11666760" y="257336"/>
                <a:ext cx="650649" cy="650649"/>
              </a:xfrm>
              <a:prstGeom prst="straightConnector1">
                <a:avLst/>
              </a:prstGeom>
              <a:noFill/>
              <a:ln w="114300" cap="rnd" cmpd="sng">
                <a:solidFill>
                  <a:srgbClr val="CC0017"/>
                </a:solidFill>
                <a:prstDash val="solid"/>
                <a:round/>
                <a:headEnd type="none" w="sm" len="sm"/>
                <a:tailEnd type="none" w="sm" len="sm"/>
              </a:ln>
            </p:spPr>
          </p:cxnSp>
          <p:cxnSp>
            <p:nvCxnSpPr>
              <p:cNvPr id="24" name="Google Shape;24;p2"/>
              <p:cNvCxnSpPr/>
              <p:nvPr/>
            </p:nvCxnSpPr>
            <p:spPr>
              <a:xfrm>
                <a:off x="11620499" y="-65757"/>
                <a:ext cx="382763" cy="382763"/>
              </a:xfrm>
              <a:prstGeom prst="straightConnector1">
                <a:avLst/>
              </a:prstGeom>
              <a:noFill/>
              <a:ln w="63500" cap="rnd" cmpd="sng">
                <a:solidFill>
                  <a:srgbClr val="40525B"/>
                </a:solidFill>
                <a:prstDash val="solid"/>
                <a:round/>
                <a:headEnd type="none" w="sm" len="sm"/>
                <a:tailEnd type="none" w="sm" len="sm"/>
              </a:ln>
            </p:spPr>
          </p:cxnSp>
          <p:cxnSp>
            <p:nvCxnSpPr>
              <p:cNvPr id="25" name="Google Shape;25;p2"/>
              <p:cNvCxnSpPr/>
              <p:nvPr/>
            </p:nvCxnSpPr>
            <p:spPr>
              <a:xfrm>
                <a:off x="12026525" y="920348"/>
                <a:ext cx="277829" cy="277829"/>
              </a:xfrm>
              <a:prstGeom prst="straightConnector1">
                <a:avLst/>
              </a:prstGeom>
              <a:noFill/>
              <a:ln w="63500" cap="rnd" cmpd="sng">
                <a:solidFill>
                  <a:srgbClr val="A9BAC3"/>
                </a:solidFill>
                <a:prstDash val="solid"/>
                <a:round/>
                <a:headEnd type="none" w="sm" len="sm"/>
                <a:tailEnd type="none" w="sm" len="sm"/>
              </a:ln>
            </p:spPr>
          </p:cxnSp>
        </p:grpSp>
        <p:grpSp>
          <p:nvGrpSpPr>
            <p:cNvPr id="26" name="Google Shape;26;p2"/>
            <p:cNvGrpSpPr/>
            <p:nvPr/>
          </p:nvGrpSpPr>
          <p:grpSpPr>
            <a:xfrm>
              <a:off x="-72868" y="5462118"/>
              <a:ext cx="585473" cy="572290"/>
              <a:chOff x="-72868" y="5462118"/>
              <a:chExt cx="585473" cy="572290"/>
            </a:xfrm>
          </p:grpSpPr>
          <p:cxnSp>
            <p:nvCxnSpPr>
              <p:cNvPr id="27" name="Google Shape;27;p2"/>
              <p:cNvCxnSpPr/>
              <p:nvPr/>
            </p:nvCxnSpPr>
            <p:spPr>
              <a:xfrm>
                <a:off x="-59685" y="5462118"/>
                <a:ext cx="572290" cy="572290"/>
              </a:xfrm>
              <a:prstGeom prst="straightConnector1">
                <a:avLst/>
              </a:prstGeom>
              <a:noFill/>
              <a:ln w="114300" cap="rnd" cmpd="sng">
                <a:solidFill>
                  <a:srgbClr val="008ABE"/>
                </a:solidFill>
                <a:prstDash val="solid"/>
                <a:round/>
                <a:headEnd type="none" w="sm" len="sm"/>
                <a:tailEnd type="none" w="sm" len="sm"/>
              </a:ln>
            </p:spPr>
          </p:cxnSp>
          <p:cxnSp>
            <p:nvCxnSpPr>
              <p:cNvPr id="28" name="Google Shape;28;p2"/>
              <p:cNvCxnSpPr/>
              <p:nvPr/>
            </p:nvCxnSpPr>
            <p:spPr>
              <a:xfrm>
                <a:off x="-72868" y="5743965"/>
                <a:ext cx="225268" cy="225268"/>
              </a:xfrm>
              <a:prstGeom prst="straightConnector1">
                <a:avLst/>
              </a:prstGeom>
              <a:noFill/>
              <a:ln w="63500" cap="rnd" cmpd="sng">
                <a:solidFill>
                  <a:srgbClr val="40525B"/>
                </a:solidFill>
                <a:prstDash val="solid"/>
                <a:round/>
                <a:headEnd type="none" w="sm" len="sm"/>
                <a:tailEnd type="none" w="sm" len="sm"/>
              </a:ln>
            </p:spPr>
          </p:cxn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9"/>
        <p:cNvGrpSpPr/>
        <p:nvPr/>
      </p:nvGrpSpPr>
      <p:grpSpPr>
        <a:xfrm>
          <a:off x="0" y="0"/>
          <a:ext cx="0" cy="0"/>
          <a:chOff x="0" y="0"/>
          <a:chExt cx="0" cy="0"/>
        </a:xfrm>
      </p:grpSpPr>
      <p:sp>
        <p:nvSpPr>
          <p:cNvPr id="30" name="Google Shape;30;p3"/>
          <p:cNvSpPr txBox="1">
            <a:spLocks noGrp="1"/>
          </p:cNvSpPr>
          <p:nvPr>
            <p:ph type="title"/>
          </p:nvPr>
        </p:nvSpPr>
        <p:spPr>
          <a:xfrm>
            <a:off x="312420" y="304800"/>
            <a:ext cx="11567160" cy="6463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31" name="Google Shape;31;p3"/>
          <p:cNvGrpSpPr/>
          <p:nvPr/>
        </p:nvGrpSpPr>
        <p:grpSpPr>
          <a:xfrm>
            <a:off x="-72868" y="-65757"/>
            <a:ext cx="12390277" cy="6100165"/>
            <a:chOff x="-72868" y="-65757"/>
            <a:chExt cx="12390277" cy="6100165"/>
          </a:xfrm>
        </p:grpSpPr>
        <p:grpSp>
          <p:nvGrpSpPr>
            <p:cNvPr id="32" name="Google Shape;32;p3"/>
            <p:cNvGrpSpPr/>
            <p:nvPr/>
          </p:nvGrpSpPr>
          <p:grpSpPr>
            <a:xfrm>
              <a:off x="11620499" y="-65757"/>
              <a:ext cx="696910" cy="1263934"/>
              <a:chOff x="11620499" y="-65757"/>
              <a:chExt cx="696910" cy="1263934"/>
            </a:xfrm>
          </p:grpSpPr>
          <p:cxnSp>
            <p:nvCxnSpPr>
              <p:cNvPr id="33" name="Google Shape;33;p3"/>
              <p:cNvCxnSpPr/>
              <p:nvPr/>
            </p:nvCxnSpPr>
            <p:spPr>
              <a:xfrm>
                <a:off x="11666760" y="257336"/>
                <a:ext cx="650649" cy="650649"/>
              </a:xfrm>
              <a:prstGeom prst="straightConnector1">
                <a:avLst/>
              </a:prstGeom>
              <a:noFill/>
              <a:ln w="114300" cap="rnd" cmpd="sng">
                <a:solidFill>
                  <a:srgbClr val="CC0017"/>
                </a:solidFill>
                <a:prstDash val="solid"/>
                <a:round/>
                <a:headEnd type="none" w="sm" len="sm"/>
                <a:tailEnd type="none" w="sm" len="sm"/>
              </a:ln>
            </p:spPr>
          </p:cxnSp>
          <p:cxnSp>
            <p:nvCxnSpPr>
              <p:cNvPr id="34" name="Google Shape;34;p3"/>
              <p:cNvCxnSpPr/>
              <p:nvPr/>
            </p:nvCxnSpPr>
            <p:spPr>
              <a:xfrm>
                <a:off x="11620499" y="-65757"/>
                <a:ext cx="382763" cy="382763"/>
              </a:xfrm>
              <a:prstGeom prst="straightConnector1">
                <a:avLst/>
              </a:prstGeom>
              <a:noFill/>
              <a:ln w="63500" cap="rnd" cmpd="sng">
                <a:solidFill>
                  <a:srgbClr val="40525B"/>
                </a:solidFill>
                <a:prstDash val="solid"/>
                <a:round/>
                <a:headEnd type="none" w="sm" len="sm"/>
                <a:tailEnd type="none" w="sm" len="sm"/>
              </a:ln>
            </p:spPr>
          </p:cxnSp>
          <p:cxnSp>
            <p:nvCxnSpPr>
              <p:cNvPr id="35" name="Google Shape;35;p3"/>
              <p:cNvCxnSpPr/>
              <p:nvPr/>
            </p:nvCxnSpPr>
            <p:spPr>
              <a:xfrm>
                <a:off x="12026525" y="920348"/>
                <a:ext cx="277829" cy="277829"/>
              </a:xfrm>
              <a:prstGeom prst="straightConnector1">
                <a:avLst/>
              </a:prstGeom>
              <a:noFill/>
              <a:ln w="63500" cap="rnd" cmpd="sng">
                <a:solidFill>
                  <a:srgbClr val="A9BAC3"/>
                </a:solidFill>
                <a:prstDash val="solid"/>
                <a:round/>
                <a:headEnd type="none" w="sm" len="sm"/>
                <a:tailEnd type="none" w="sm" len="sm"/>
              </a:ln>
            </p:spPr>
          </p:cxnSp>
        </p:grpSp>
        <p:grpSp>
          <p:nvGrpSpPr>
            <p:cNvPr id="36" name="Google Shape;36;p3"/>
            <p:cNvGrpSpPr/>
            <p:nvPr/>
          </p:nvGrpSpPr>
          <p:grpSpPr>
            <a:xfrm>
              <a:off x="-72868" y="5462118"/>
              <a:ext cx="585473" cy="572290"/>
              <a:chOff x="-72868" y="5462118"/>
              <a:chExt cx="585473" cy="572290"/>
            </a:xfrm>
          </p:grpSpPr>
          <p:cxnSp>
            <p:nvCxnSpPr>
              <p:cNvPr id="37" name="Google Shape;37;p3"/>
              <p:cNvCxnSpPr/>
              <p:nvPr/>
            </p:nvCxnSpPr>
            <p:spPr>
              <a:xfrm>
                <a:off x="-59685" y="5462118"/>
                <a:ext cx="572290" cy="572290"/>
              </a:xfrm>
              <a:prstGeom prst="straightConnector1">
                <a:avLst/>
              </a:prstGeom>
              <a:noFill/>
              <a:ln w="114300" cap="rnd" cmpd="sng">
                <a:solidFill>
                  <a:srgbClr val="008ABE"/>
                </a:solidFill>
                <a:prstDash val="solid"/>
                <a:round/>
                <a:headEnd type="none" w="sm" len="sm"/>
                <a:tailEnd type="none" w="sm" len="sm"/>
              </a:ln>
            </p:spPr>
          </p:cxnSp>
          <p:cxnSp>
            <p:nvCxnSpPr>
              <p:cNvPr id="38" name="Google Shape;38;p3"/>
              <p:cNvCxnSpPr/>
              <p:nvPr/>
            </p:nvCxnSpPr>
            <p:spPr>
              <a:xfrm>
                <a:off x="-72868" y="5743965"/>
                <a:ext cx="225268" cy="225268"/>
              </a:xfrm>
              <a:prstGeom prst="straightConnector1">
                <a:avLst/>
              </a:prstGeom>
              <a:noFill/>
              <a:ln w="63500" cap="rnd" cmpd="sng">
                <a:solidFill>
                  <a:srgbClr val="40525B"/>
                </a:solidFill>
                <a:prstDash val="solid"/>
                <a:round/>
                <a:headEnd type="none" w="sm" len="sm"/>
                <a:tailEnd type="none" w="sm" len="sm"/>
              </a:ln>
            </p:spPr>
          </p:cxn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9"/>
        <p:cNvGrpSpPr/>
        <p:nvPr/>
      </p:nvGrpSpPr>
      <p:grpSpPr>
        <a:xfrm>
          <a:off x="0" y="0"/>
          <a:ext cx="0" cy="0"/>
          <a:chOff x="0" y="0"/>
          <a:chExt cx="0" cy="0"/>
        </a:xfrm>
      </p:grpSpPr>
      <p:sp>
        <p:nvSpPr>
          <p:cNvPr id="40" name="Google Shape;40;p4"/>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600"/>
              <a:buNone/>
              <a:defRPr/>
            </a:lvl1pPr>
            <a:lvl2pPr marL="914400" lvl="1" indent="-330200" algn="l">
              <a:lnSpc>
                <a:spcPct val="90000"/>
              </a:lnSpc>
              <a:spcBef>
                <a:spcPts val="500"/>
              </a:spcBef>
              <a:spcAft>
                <a:spcPts val="0"/>
              </a:spcAft>
              <a:buSzPts val="1600"/>
              <a:buChar char="•"/>
              <a:defRPr/>
            </a:lvl2pPr>
            <a:lvl3pPr marL="1371600" lvl="2" indent="-330200" algn="l">
              <a:lnSpc>
                <a:spcPct val="90000"/>
              </a:lnSpc>
              <a:spcBef>
                <a:spcPts val="500"/>
              </a:spcBef>
              <a:spcAft>
                <a:spcPts val="0"/>
              </a:spcAft>
              <a:buSzPts val="1600"/>
              <a:buChar char="•"/>
              <a:defRPr/>
            </a:lvl3pPr>
            <a:lvl4pPr marL="1828800" lvl="3" indent="-330200" algn="l">
              <a:lnSpc>
                <a:spcPct val="90000"/>
              </a:lnSpc>
              <a:spcBef>
                <a:spcPts val="500"/>
              </a:spcBef>
              <a:spcAft>
                <a:spcPts val="0"/>
              </a:spcAft>
              <a:buSzPts val="1600"/>
              <a:buChar char="•"/>
              <a:defRPr/>
            </a:lvl4pPr>
            <a:lvl5pPr marL="2286000" lvl="4" indent="-330200" algn="l">
              <a:lnSpc>
                <a:spcPct val="90000"/>
              </a:lnSpc>
              <a:spcBef>
                <a:spcPts val="500"/>
              </a:spcBef>
              <a:spcAft>
                <a:spcPts val="0"/>
              </a:spcAft>
              <a:buSzPts val="16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2" name="Google Shape;42;p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9"/>
        <p:cNvGrpSpPr/>
        <p:nvPr/>
      </p:nvGrpSpPr>
      <p:grpSpPr>
        <a:xfrm>
          <a:off x="0" y="0"/>
          <a:ext cx="0" cy="0"/>
          <a:chOff x="0" y="0"/>
          <a:chExt cx="0" cy="0"/>
        </a:xfrm>
      </p:grpSpPr>
      <p:sp>
        <p:nvSpPr>
          <p:cNvPr id="60" name="Google Shape;60;p7"/>
          <p:cNvSpPr txBox="1">
            <a:spLocks noGrp="1"/>
          </p:cNvSpPr>
          <p:nvPr>
            <p:ph type="title"/>
          </p:nvPr>
        </p:nvSpPr>
        <p:spPr>
          <a:xfrm>
            <a:off x="312420" y="304800"/>
            <a:ext cx="11567100" cy="646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grpSp>
        <p:nvGrpSpPr>
          <p:cNvPr id="61" name="Google Shape;61;p7"/>
          <p:cNvGrpSpPr/>
          <p:nvPr/>
        </p:nvGrpSpPr>
        <p:grpSpPr>
          <a:xfrm>
            <a:off x="-72868" y="-65757"/>
            <a:ext cx="12390328" cy="6100275"/>
            <a:chOff x="-72868" y="-65757"/>
            <a:chExt cx="12390328" cy="6100275"/>
          </a:xfrm>
        </p:grpSpPr>
        <p:grpSp>
          <p:nvGrpSpPr>
            <p:cNvPr id="62" name="Google Shape;62;p7"/>
            <p:cNvGrpSpPr/>
            <p:nvPr/>
          </p:nvGrpSpPr>
          <p:grpSpPr>
            <a:xfrm>
              <a:off x="11620499" y="-65757"/>
              <a:ext cx="696961" cy="1263905"/>
              <a:chOff x="11620499" y="-65757"/>
              <a:chExt cx="696961" cy="1263905"/>
            </a:xfrm>
          </p:grpSpPr>
          <p:cxnSp>
            <p:nvCxnSpPr>
              <p:cNvPr id="63" name="Google Shape;63;p7"/>
              <p:cNvCxnSpPr/>
              <p:nvPr/>
            </p:nvCxnSpPr>
            <p:spPr>
              <a:xfrm>
                <a:off x="11666760" y="257336"/>
                <a:ext cx="650700" cy="650700"/>
              </a:xfrm>
              <a:prstGeom prst="straightConnector1">
                <a:avLst/>
              </a:prstGeom>
              <a:noFill/>
              <a:ln w="114300" cap="rnd" cmpd="sng">
                <a:solidFill>
                  <a:srgbClr val="CC0017"/>
                </a:solidFill>
                <a:prstDash val="solid"/>
                <a:round/>
                <a:headEnd type="none" w="sm" len="sm"/>
                <a:tailEnd type="none" w="sm" len="sm"/>
              </a:ln>
            </p:spPr>
          </p:cxnSp>
          <p:cxnSp>
            <p:nvCxnSpPr>
              <p:cNvPr id="64" name="Google Shape;64;p7"/>
              <p:cNvCxnSpPr/>
              <p:nvPr/>
            </p:nvCxnSpPr>
            <p:spPr>
              <a:xfrm>
                <a:off x="11620499" y="-65757"/>
                <a:ext cx="382800" cy="382800"/>
              </a:xfrm>
              <a:prstGeom prst="straightConnector1">
                <a:avLst/>
              </a:prstGeom>
              <a:noFill/>
              <a:ln w="63500" cap="rnd" cmpd="sng">
                <a:solidFill>
                  <a:srgbClr val="40525B"/>
                </a:solidFill>
                <a:prstDash val="solid"/>
                <a:round/>
                <a:headEnd type="none" w="sm" len="sm"/>
                <a:tailEnd type="none" w="sm" len="sm"/>
              </a:ln>
            </p:spPr>
          </p:cxnSp>
          <p:cxnSp>
            <p:nvCxnSpPr>
              <p:cNvPr id="65" name="Google Shape;65;p7"/>
              <p:cNvCxnSpPr/>
              <p:nvPr/>
            </p:nvCxnSpPr>
            <p:spPr>
              <a:xfrm>
                <a:off x="12026525" y="920348"/>
                <a:ext cx="277800" cy="277800"/>
              </a:xfrm>
              <a:prstGeom prst="straightConnector1">
                <a:avLst/>
              </a:prstGeom>
              <a:noFill/>
              <a:ln w="63500" cap="rnd" cmpd="sng">
                <a:solidFill>
                  <a:srgbClr val="A9BAC3"/>
                </a:solidFill>
                <a:prstDash val="solid"/>
                <a:round/>
                <a:headEnd type="none" w="sm" len="sm"/>
                <a:tailEnd type="none" w="sm" len="sm"/>
              </a:ln>
            </p:spPr>
          </p:cxnSp>
        </p:grpSp>
        <p:grpSp>
          <p:nvGrpSpPr>
            <p:cNvPr id="66" name="Google Shape;66;p7"/>
            <p:cNvGrpSpPr/>
            <p:nvPr/>
          </p:nvGrpSpPr>
          <p:grpSpPr>
            <a:xfrm>
              <a:off x="-72868" y="5462118"/>
              <a:ext cx="585583" cy="572400"/>
              <a:chOff x="-72868" y="5462118"/>
              <a:chExt cx="585583" cy="572400"/>
            </a:xfrm>
          </p:grpSpPr>
          <p:cxnSp>
            <p:nvCxnSpPr>
              <p:cNvPr id="67" name="Google Shape;67;p7"/>
              <p:cNvCxnSpPr/>
              <p:nvPr/>
            </p:nvCxnSpPr>
            <p:spPr>
              <a:xfrm>
                <a:off x="-59685" y="5462118"/>
                <a:ext cx="572400" cy="572400"/>
              </a:xfrm>
              <a:prstGeom prst="straightConnector1">
                <a:avLst/>
              </a:prstGeom>
              <a:noFill/>
              <a:ln w="114300" cap="rnd" cmpd="sng">
                <a:solidFill>
                  <a:srgbClr val="008ABE"/>
                </a:solidFill>
                <a:prstDash val="solid"/>
                <a:round/>
                <a:headEnd type="none" w="sm" len="sm"/>
                <a:tailEnd type="none" w="sm" len="sm"/>
              </a:ln>
            </p:spPr>
          </p:cxnSp>
          <p:cxnSp>
            <p:nvCxnSpPr>
              <p:cNvPr id="68" name="Google Shape;68;p7"/>
              <p:cNvCxnSpPr/>
              <p:nvPr/>
            </p:nvCxnSpPr>
            <p:spPr>
              <a:xfrm>
                <a:off x="-72868" y="5743965"/>
                <a:ext cx="225300" cy="225300"/>
              </a:xfrm>
              <a:prstGeom prst="straightConnector1">
                <a:avLst/>
              </a:prstGeom>
              <a:noFill/>
              <a:ln w="63500" cap="rnd" cmpd="sng">
                <a:solidFill>
                  <a:srgbClr val="40525B"/>
                </a:solidFill>
                <a:prstDash val="solid"/>
                <a:round/>
                <a:headEnd type="none" w="sm" len="sm"/>
                <a:tailEnd type="none" w="sm" len="sm"/>
              </a:ln>
            </p:spPr>
          </p:cxn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9"/>
        <p:cNvGrpSpPr/>
        <p:nvPr/>
      </p:nvGrpSpPr>
      <p:grpSpPr>
        <a:xfrm>
          <a:off x="0" y="0"/>
          <a:ext cx="0" cy="0"/>
          <a:chOff x="0" y="0"/>
          <a:chExt cx="0" cy="0"/>
        </a:xfrm>
      </p:grpSpPr>
      <p:sp>
        <p:nvSpPr>
          <p:cNvPr id="70" name="Google Shape;70;p8"/>
          <p:cNvSpPr txBox="1">
            <a:spLocks noGrp="1"/>
          </p:cNvSpPr>
          <p:nvPr>
            <p:ph type="title"/>
          </p:nvPr>
        </p:nvSpPr>
        <p:spPr>
          <a:xfrm>
            <a:off x="312420" y="304800"/>
            <a:ext cx="11567100" cy="646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grpSp>
        <p:nvGrpSpPr>
          <p:cNvPr id="71" name="Google Shape;71;p8"/>
          <p:cNvGrpSpPr/>
          <p:nvPr/>
        </p:nvGrpSpPr>
        <p:grpSpPr>
          <a:xfrm>
            <a:off x="-72868" y="-65757"/>
            <a:ext cx="12390328" cy="6100275"/>
            <a:chOff x="-72868" y="-65757"/>
            <a:chExt cx="12390328" cy="6100275"/>
          </a:xfrm>
        </p:grpSpPr>
        <p:grpSp>
          <p:nvGrpSpPr>
            <p:cNvPr id="72" name="Google Shape;72;p8"/>
            <p:cNvGrpSpPr/>
            <p:nvPr/>
          </p:nvGrpSpPr>
          <p:grpSpPr>
            <a:xfrm>
              <a:off x="11620499" y="-65757"/>
              <a:ext cx="696961" cy="1263905"/>
              <a:chOff x="11620499" y="-65757"/>
              <a:chExt cx="696961" cy="1263905"/>
            </a:xfrm>
          </p:grpSpPr>
          <p:cxnSp>
            <p:nvCxnSpPr>
              <p:cNvPr id="73" name="Google Shape;73;p8"/>
              <p:cNvCxnSpPr/>
              <p:nvPr/>
            </p:nvCxnSpPr>
            <p:spPr>
              <a:xfrm>
                <a:off x="11666760" y="257336"/>
                <a:ext cx="650700" cy="650700"/>
              </a:xfrm>
              <a:prstGeom prst="straightConnector1">
                <a:avLst/>
              </a:prstGeom>
              <a:noFill/>
              <a:ln w="114300" cap="rnd" cmpd="sng">
                <a:solidFill>
                  <a:srgbClr val="CC0017"/>
                </a:solidFill>
                <a:prstDash val="solid"/>
                <a:round/>
                <a:headEnd type="none" w="sm" len="sm"/>
                <a:tailEnd type="none" w="sm" len="sm"/>
              </a:ln>
            </p:spPr>
          </p:cxnSp>
          <p:cxnSp>
            <p:nvCxnSpPr>
              <p:cNvPr id="74" name="Google Shape;74;p8"/>
              <p:cNvCxnSpPr/>
              <p:nvPr/>
            </p:nvCxnSpPr>
            <p:spPr>
              <a:xfrm>
                <a:off x="11620499" y="-65757"/>
                <a:ext cx="382800" cy="382800"/>
              </a:xfrm>
              <a:prstGeom prst="straightConnector1">
                <a:avLst/>
              </a:prstGeom>
              <a:noFill/>
              <a:ln w="63500" cap="rnd" cmpd="sng">
                <a:solidFill>
                  <a:srgbClr val="40525B"/>
                </a:solidFill>
                <a:prstDash val="solid"/>
                <a:round/>
                <a:headEnd type="none" w="sm" len="sm"/>
                <a:tailEnd type="none" w="sm" len="sm"/>
              </a:ln>
            </p:spPr>
          </p:cxnSp>
          <p:cxnSp>
            <p:nvCxnSpPr>
              <p:cNvPr id="75" name="Google Shape;75;p8"/>
              <p:cNvCxnSpPr/>
              <p:nvPr/>
            </p:nvCxnSpPr>
            <p:spPr>
              <a:xfrm>
                <a:off x="12026525" y="920348"/>
                <a:ext cx="277800" cy="277800"/>
              </a:xfrm>
              <a:prstGeom prst="straightConnector1">
                <a:avLst/>
              </a:prstGeom>
              <a:noFill/>
              <a:ln w="63500" cap="rnd" cmpd="sng">
                <a:solidFill>
                  <a:srgbClr val="A9BAC3"/>
                </a:solidFill>
                <a:prstDash val="solid"/>
                <a:round/>
                <a:headEnd type="none" w="sm" len="sm"/>
                <a:tailEnd type="none" w="sm" len="sm"/>
              </a:ln>
            </p:spPr>
          </p:cxnSp>
        </p:grpSp>
        <p:grpSp>
          <p:nvGrpSpPr>
            <p:cNvPr id="76" name="Google Shape;76;p8"/>
            <p:cNvGrpSpPr/>
            <p:nvPr/>
          </p:nvGrpSpPr>
          <p:grpSpPr>
            <a:xfrm>
              <a:off x="-72868" y="5462118"/>
              <a:ext cx="585583" cy="572400"/>
              <a:chOff x="-72868" y="5462118"/>
              <a:chExt cx="585583" cy="572400"/>
            </a:xfrm>
          </p:grpSpPr>
          <p:cxnSp>
            <p:nvCxnSpPr>
              <p:cNvPr id="77" name="Google Shape;77;p8"/>
              <p:cNvCxnSpPr/>
              <p:nvPr/>
            </p:nvCxnSpPr>
            <p:spPr>
              <a:xfrm>
                <a:off x="-59685" y="5462118"/>
                <a:ext cx="572400" cy="572400"/>
              </a:xfrm>
              <a:prstGeom prst="straightConnector1">
                <a:avLst/>
              </a:prstGeom>
              <a:noFill/>
              <a:ln w="114300" cap="rnd" cmpd="sng">
                <a:solidFill>
                  <a:srgbClr val="008ABE"/>
                </a:solidFill>
                <a:prstDash val="solid"/>
                <a:round/>
                <a:headEnd type="none" w="sm" len="sm"/>
                <a:tailEnd type="none" w="sm" len="sm"/>
              </a:ln>
            </p:spPr>
          </p:cxnSp>
          <p:cxnSp>
            <p:nvCxnSpPr>
              <p:cNvPr id="78" name="Google Shape;78;p8"/>
              <p:cNvCxnSpPr/>
              <p:nvPr/>
            </p:nvCxnSpPr>
            <p:spPr>
              <a:xfrm>
                <a:off x="-72868" y="5743965"/>
                <a:ext cx="225300" cy="225300"/>
              </a:xfrm>
              <a:prstGeom prst="straightConnector1">
                <a:avLst/>
              </a:prstGeom>
              <a:noFill/>
              <a:ln w="63500" cap="rnd" cmpd="sng">
                <a:solidFill>
                  <a:srgbClr val="40525B"/>
                </a:solidFill>
                <a:prstDash val="solid"/>
                <a:round/>
                <a:headEnd type="none" w="sm" len="sm"/>
                <a:tailEnd type="none" w="sm" len="sm"/>
              </a:ln>
            </p:spPr>
          </p:cxn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9"/>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9"/>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100"/>
              </a:spcBef>
              <a:spcAft>
                <a:spcPts val="0"/>
              </a:spcAft>
              <a:buSzPts val="1600"/>
              <a:buNone/>
              <a:defRPr/>
            </a:lvl1pPr>
            <a:lvl2pPr marL="914400" lvl="1" indent="-330200" algn="l">
              <a:lnSpc>
                <a:spcPct val="90000"/>
              </a:lnSpc>
              <a:spcBef>
                <a:spcPts val="500"/>
              </a:spcBef>
              <a:spcAft>
                <a:spcPts val="0"/>
              </a:spcAft>
              <a:buSzPts val="1600"/>
              <a:buChar char="•"/>
              <a:defRPr/>
            </a:lvl2pPr>
            <a:lvl3pPr marL="1371600" lvl="2" indent="-330200" algn="l">
              <a:lnSpc>
                <a:spcPct val="90000"/>
              </a:lnSpc>
              <a:spcBef>
                <a:spcPts val="500"/>
              </a:spcBef>
              <a:spcAft>
                <a:spcPts val="0"/>
              </a:spcAft>
              <a:buSzPts val="1600"/>
              <a:buChar char="•"/>
              <a:defRPr/>
            </a:lvl3pPr>
            <a:lvl4pPr marL="1828800" lvl="3" indent="-330200" algn="l">
              <a:lnSpc>
                <a:spcPct val="90000"/>
              </a:lnSpc>
              <a:spcBef>
                <a:spcPts val="500"/>
              </a:spcBef>
              <a:spcAft>
                <a:spcPts val="0"/>
              </a:spcAft>
              <a:buSzPts val="1600"/>
              <a:buChar char="•"/>
              <a:defRPr/>
            </a:lvl4pPr>
            <a:lvl5pPr marL="2286000" lvl="4" indent="-330200" algn="l">
              <a:lnSpc>
                <a:spcPct val="90000"/>
              </a:lnSpc>
              <a:spcBef>
                <a:spcPts val="500"/>
              </a:spcBef>
              <a:spcAft>
                <a:spcPts val="0"/>
              </a:spcAft>
              <a:buSzPts val="16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82" name="Google Shape;82;p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6">
            <a:alphaModFix/>
          </a:blip>
          <a:srcRect/>
          <a:stretch/>
        </p:blipFill>
        <p:spPr>
          <a:xfrm>
            <a:off x="1588" y="1588"/>
            <a:ext cx="1588" cy="1588"/>
          </a:xfrm>
          <a:prstGeom prst="rect">
            <a:avLst/>
          </a:prstGeom>
          <a:noFill/>
          <a:ln>
            <a:noFill/>
          </a:ln>
        </p:spPr>
      </p:pic>
      <p:sp>
        <p:nvSpPr>
          <p:cNvPr id="11" name="Google Shape;11;p1"/>
          <p:cNvSpPr/>
          <p:nvPr/>
        </p:nvSpPr>
        <p:spPr>
          <a:xfrm>
            <a:off x="0" y="6324600"/>
            <a:ext cx="12192000" cy="533389"/>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Quattrocento Sans"/>
              <a:ea typeface="Quattrocento Sans"/>
              <a:cs typeface="Quattrocento Sans"/>
              <a:sym typeface="Quattrocento Sans"/>
            </a:endParaRPr>
          </a:p>
        </p:txBody>
      </p:sp>
      <p:cxnSp>
        <p:nvCxnSpPr>
          <p:cNvPr id="12" name="Google Shape;12;p1"/>
          <p:cNvCxnSpPr/>
          <p:nvPr/>
        </p:nvCxnSpPr>
        <p:spPr>
          <a:xfrm>
            <a:off x="152400" y="6324600"/>
            <a:ext cx="11811000" cy="0"/>
          </a:xfrm>
          <a:prstGeom prst="straightConnector1">
            <a:avLst/>
          </a:prstGeom>
          <a:noFill/>
          <a:ln w="9525" cap="flat" cmpd="sng">
            <a:solidFill>
              <a:srgbClr val="D8D8D8"/>
            </a:solidFill>
            <a:prstDash val="solid"/>
            <a:miter lim="800000"/>
            <a:headEnd type="none" w="sm" len="sm"/>
            <a:tailEnd type="none" w="sm" len="sm"/>
          </a:ln>
        </p:spPr>
      </p:cxnSp>
      <p:sp>
        <p:nvSpPr>
          <p:cNvPr id="13" name="Google Shape;13;p1"/>
          <p:cNvSpPr txBox="1"/>
          <p:nvPr/>
        </p:nvSpPr>
        <p:spPr>
          <a:xfrm>
            <a:off x="11666760" y="6460489"/>
            <a:ext cx="365806" cy="26161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sz="1100" b="0" i="0" u="none" strike="noStrike" cap="none">
                <a:solidFill>
                  <a:srgbClr val="40525B"/>
                </a:solidFill>
                <a:latin typeface="Montserrat"/>
                <a:ea typeface="Montserrat"/>
                <a:cs typeface="Montserrat"/>
                <a:sym typeface="Montserrat"/>
              </a:rPr>
              <a:t>‹#›</a:t>
            </a:fld>
            <a:endParaRPr sz="1100" b="0" i="0" u="none" strike="noStrike" cap="none">
              <a:solidFill>
                <a:srgbClr val="40525B"/>
              </a:solidFill>
              <a:latin typeface="Montserrat"/>
              <a:ea typeface="Montserrat"/>
              <a:cs typeface="Montserrat"/>
              <a:sym typeface="Montserrat"/>
            </a:endParaRPr>
          </a:p>
        </p:txBody>
      </p:sp>
      <p:pic>
        <p:nvPicPr>
          <p:cNvPr id="14" name="Google Shape;14;p1"/>
          <p:cNvPicPr preferRelativeResize="0"/>
          <p:nvPr/>
        </p:nvPicPr>
        <p:blipFill rotWithShape="1">
          <a:blip r:embed="rId7">
            <a:alphaModFix/>
          </a:blip>
          <a:srcRect l="6252" t="16327" r="5260" b="18523"/>
          <a:stretch/>
        </p:blipFill>
        <p:spPr>
          <a:xfrm>
            <a:off x="152400" y="6434611"/>
            <a:ext cx="709327" cy="313367"/>
          </a:xfrm>
          <a:prstGeom prst="rect">
            <a:avLst/>
          </a:prstGeom>
          <a:noFill/>
          <a:ln>
            <a:noFill/>
          </a:ln>
        </p:spPr>
      </p:pic>
      <p:cxnSp>
        <p:nvCxnSpPr>
          <p:cNvPr id="15" name="Google Shape;15;p1"/>
          <p:cNvCxnSpPr/>
          <p:nvPr/>
        </p:nvCxnSpPr>
        <p:spPr>
          <a:xfrm>
            <a:off x="994064" y="6493098"/>
            <a:ext cx="0" cy="229001"/>
          </a:xfrm>
          <a:prstGeom prst="straightConnector1">
            <a:avLst/>
          </a:prstGeom>
          <a:noFill/>
          <a:ln w="9525" cap="flat" cmpd="sng">
            <a:solidFill>
              <a:srgbClr val="D8D8D8"/>
            </a:solidFill>
            <a:prstDash val="solid"/>
            <a:miter lim="800000"/>
            <a:headEnd type="none" w="sm" len="sm"/>
            <a:tailEnd type="none" w="sm" len="sm"/>
          </a:ln>
        </p:spPr>
      </p:cxnSp>
      <p:sp>
        <p:nvSpPr>
          <p:cNvPr id="16" name="Google Shape;16;p1"/>
          <p:cNvSpPr txBox="1">
            <a:spLocks noGrp="1"/>
          </p:cNvSpPr>
          <p:nvPr>
            <p:ph type="title"/>
          </p:nvPr>
        </p:nvSpPr>
        <p:spPr>
          <a:xfrm>
            <a:off x="312420" y="304800"/>
            <a:ext cx="11567160" cy="646331"/>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40525B"/>
              </a:buClr>
              <a:buSzPts val="1800"/>
              <a:buFont typeface="Montserrat"/>
              <a:buNone/>
              <a:defRPr sz="1800" b="1" i="0" u="none" strike="noStrike" cap="none">
                <a:solidFill>
                  <a:srgbClr val="40525B"/>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1"/>
          <p:cNvSpPr txBox="1">
            <a:spLocks noGrp="1"/>
          </p:cNvSpPr>
          <p:nvPr>
            <p:ph type="body" idx="1"/>
          </p:nvPr>
        </p:nvSpPr>
        <p:spPr>
          <a:xfrm>
            <a:off x="312420" y="1295401"/>
            <a:ext cx="11567160"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40525B"/>
              </a:buClr>
              <a:buSzPts val="1600"/>
              <a:buFont typeface="Arial"/>
              <a:buNone/>
              <a:defRPr sz="1600" b="0" i="0" u="none" strike="noStrike" cap="none">
                <a:solidFill>
                  <a:srgbClr val="40525B"/>
                </a:solidFill>
                <a:latin typeface="Montserrat"/>
                <a:ea typeface="Montserrat"/>
                <a:cs typeface="Montserrat"/>
                <a:sym typeface="Montserrat"/>
              </a:defRPr>
            </a:lvl1pPr>
            <a:lvl2pPr marL="914400" marR="0" lvl="1" indent="-330200" algn="l" rtl="0">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2pPr>
            <a:lvl3pPr marL="1371600" marR="0" lvl="2" indent="-330200" algn="l" rtl="0">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3pPr>
            <a:lvl4pPr marL="1828800" marR="0" lvl="3" indent="-330200" algn="l" rtl="0">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4pPr>
            <a:lvl5pPr marL="2286000" marR="0" lvl="4" indent="-330200" algn="l" rtl="0">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9pPr>
          </a:lstStyle>
          <a:p>
            <a:endParaRPr/>
          </a:p>
        </p:txBody>
      </p:sp>
      <p:sp>
        <p:nvSpPr>
          <p:cNvPr id="18" name="Google Shape;18;p1"/>
          <p:cNvSpPr txBox="1"/>
          <p:nvPr/>
        </p:nvSpPr>
        <p:spPr>
          <a:xfrm>
            <a:off x="2850776" y="6464029"/>
            <a:ext cx="649044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FF0000"/>
                </a:solidFill>
                <a:latin typeface="Montserrat"/>
                <a:ea typeface="Montserrat"/>
                <a:cs typeface="Montserrat"/>
                <a:sym typeface="Montserrat"/>
              </a:rPr>
              <a:t>Confidential Working Document Draft §RIGL 38-2-2(4)(E),(K)</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
        <p:cNvGrpSpPr/>
        <p:nvPr/>
      </p:nvGrpSpPr>
      <p:grpSpPr>
        <a:xfrm>
          <a:off x="0" y="0"/>
          <a:ext cx="0" cy="0"/>
          <a:chOff x="0" y="0"/>
          <a:chExt cx="0" cy="0"/>
        </a:xfrm>
      </p:grpSpPr>
      <p:pic>
        <p:nvPicPr>
          <p:cNvPr id="50" name="Google Shape;50;p6"/>
          <p:cNvPicPr preferRelativeResize="0"/>
          <p:nvPr/>
        </p:nvPicPr>
        <p:blipFill rotWithShape="1">
          <a:blip r:embed="rId5">
            <a:alphaModFix/>
          </a:blip>
          <a:srcRect/>
          <a:stretch/>
        </p:blipFill>
        <p:spPr>
          <a:xfrm>
            <a:off x="1588" y="1588"/>
            <a:ext cx="1588" cy="1588"/>
          </a:xfrm>
          <a:prstGeom prst="rect">
            <a:avLst/>
          </a:prstGeom>
          <a:noFill/>
          <a:ln>
            <a:noFill/>
          </a:ln>
        </p:spPr>
      </p:pic>
      <p:sp>
        <p:nvSpPr>
          <p:cNvPr id="51" name="Google Shape;51;p6"/>
          <p:cNvSpPr/>
          <p:nvPr/>
        </p:nvSpPr>
        <p:spPr>
          <a:xfrm>
            <a:off x="0" y="6324600"/>
            <a:ext cx="12192000" cy="5331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Quattrocento Sans"/>
              <a:ea typeface="Quattrocento Sans"/>
              <a:cs typeface="Quattrocento Sans"/>
              <a:sym typeface="Quattrocento Sans"/>
            </a:endParaRPr>
          </a:p>
        </p:txBody>
      </p:sp>
      <p:cxnSp>
        <p:nvCxnSpPr>
          <p:cNvPr id="52" name="Google Shape;52;p6"/>
          <p:cNvCxnSpPr/>
          <p:nvPr/>
        </p:nvCxnSpPr>
        <p:spPr>
          <a:xfrm>
            <a:off x="152400" y="6324600"/>
            <a:ext cx="11811300" cy="0"/>
          </a:xfrm>
          <a:prstGeom prst="straightConnector1">
            <a:avLst/>
          </a:prstGeom>
          <a:noFill/>
          <a:ln w="9525" cap="flat" cmpd="sng">
            <a:solidFill>
              <a:srgbClr val="D8D8D8"/>
            </a:solidFill>
            <a:prstDash val="solid"/>
            <a:miter lim="800000"/>
            <a:headEnd type="none" w="sm" len="sm"/>
            <a:tailEnd type="none" w="sm" len="sm"/>
          </a:ln>
        </p:spPr>
      </p:cxnSp>
      <p:sp>
        <p:nvSpPr>
          <p:cNvPr id="53" name="Google Shape;53;p6"/>
          <p:cNvSpPr txBox="1"/>
          <p:nvPr/>
        </p:nvSpPr>
        <p:spPr>
          <a:xfrm>
            <a:off x="11666760" y="6460489"/>
            <a:ext cx="366000" cy="261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sz="1100" b="0" i="0" u="none" strike="noStrike" cap="none">
                <a:solidFill>
                  <a:srgbClr val="40525B"/>
                </a:solidFill>
                <a:latin typeface="Montserrat"/>
                <a:ea typeface="Montserrat"/>
                <a:cs typeface="Montserrat"/>
                <a:sym typeface="Montserrat"/>
              </a:rPr>
              <a:t>‹#›</a:t>
            </a:fld>
            <a:endParaRPr sz="1100" b="0" i="0" u="none" strike="noStrike" cap="none">
              <a:solidFill>
                <a:srgbClr val="40525B"/>
              </a:solidFill>
              <a:latin typeface="Montserrat"/>
              <a:ea typeface="Montserrat"/>
              <a:cs typeface="Montserrat"/>
              <a:sym typeface="Montserrat"/>
            </a:endParaRPr>
          </a:p>
        </p:txBody>
      </p:sp>
      <p:pic>
        <p:nvPicPr>
          <p:cNvPr id="54" name="Google Shape;54;p6"/>
          <p:cNvPicPr preferRelativeResize="0"/>
          <p:nvPr/>
        </p:nvPicPr>
        <p:blipFill rotWithShape="1">
          <a:blip r:embed="rId6">
            <a:alphaModFix/>
          </a:blip>
          <a:srcRect l="6256" t="16326" r="5256" b="18522"/>
          <a:stretch/>
        </p:blipFill>
        <p:spPr>
          <a:xfrm>
            <a:off x="152400" y="6434611"/>
            <a:ext cx="709327" cy="313367"/>
          </a:xfrm>
          <a:prstGeom prst="rect">
            <a:avLst/>
          </a:prstGeom>
          <a:noFill/>
          <a:ln>
            <a:noFill/>
          </a:ln>
        </p:spPr>
      </p:pic>
      <p:cxnSp>
        <p:nvCxnSpPr>
          <p:cNvPr id="55" name="Google Shape;55;p6"/>
          <p:cNvCxnSpPr/>
          <p:nvPr/>
        </p:nvCxnSpPr>
        <p:spPr>
          <a:xfrm>
            <a:off x="994064" y="6493098"/>
            <a:ext cx="0" cy="229200"/>
          </a:xfrm>
          <a:prstGeom prst="straightConnector1">
            <a:avLst/>
          </a:prstGeom>
          <a:noFill/>
          <a:ln w="9525" cap="flat" cmpd="sng">
            <a:solidFill>
              <a:srgbClr val="D8D8D8"/>
            </a:solidFill>
            <a:prstDash val="solid"/>
            <a:miter lim="800000"/>
            <a:headEnd type="none" w="sm" len="sm"/>
            <a:tailEnd type="none" w="sm" len="sm"/>
          </a:ln>
        </p:spPr>
      </p:cxnSp>
      <p:sp>
        <p:nvSpPr>
          <p:cNvPr id="56" name="Google Shape;56;p6"/>
          <p:cNvSpPr txBox="1">
            <a:spLocks noGrp="1"/>
          </p:cNvSpPr>
          <p:nvPr>
            <p:ph type="title"/>
          </p:nvPr>
        </p:nvSpPr>
        <p:spPr>
          <a:xfrm>
            <a:off x="312420" y="304800"/>
            <a:ext cx="11567100" cy="646500"/>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40525B"/>
              </a:buClr>
              <a:buSzPts val="1900"/>
              <a:buFont typeface="Montserrat"/>
              <a:buNone/>
              <a:defRPr sz="1900" b="1" i="0" u="none" strike="noStrike" cap="none">
                <a:solidFill>
                  <a:srgbClr val="40525B"/>
                </a:solidFill>
                <a:latin typeface="Montserrat"/>
                <a:ea typeface="Montserrat"/>
                <a:cs typeface="Montserrat"/>
                <a:sym typeface="Montserrat"/>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57" name="Google Shape;57;p6"/>
          <p:cNvSpPr txBox="1">
            <a:spLocks noGrp="1"/>
          </p:cNvSpPr>
          <p:nvPr>
            <p:ph type="body" idx="1"/>
          </p:nvPr>
        </p:nvSpPr>
        <p:spPr>
          <a:xfrm>
            <a:off x="312420" y="1295401"/>
            <a:ext cx="11567100" cy="4648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100"/>
              </a:spcBef>
              <a:spcAft>
                <a:spcPts val="0"/>
              </a:spcAft>
              <a:buClr>
                <a:srgbClr val="40525B"/>
              </a:buClr>
              <a:buSzPts val="1600"/>
              <a:buFont typeface="Arial"/>
              <a:buNone/>
              <a:defRPr sz="1600" b="0" i="0" u="none" strike="noStrike" cap="none">
                <a:solidFill>
                  <a:srgbClr val="40525B"/>
                </a:solidFill>
                <a:latin typeface="Montserrat"/>
                <a:ea typeface="Montserrat"/>
                <a:cs typeface="Montserrat"/>
                <a:sym typeface="Montserrat"/>
              </a:defRPr>
            </a:lvl1pPr>
            <a:lvl2pPr marL="914400" marR="0" lvl="1" indent="-330200" algn="l">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2pPr>
            <a:lvl3pPr marL="1371600" marR="0" lvl="2" indent="-330200" algn="l">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3pPr>
            <a:lvl4pPr marL="1828800" marR="0" lvl="3" indent="-330200" algn="l">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4pPr>
            <a:lvl5pPr marL="2286000" marR="0" lvl="4" indent="-330200" algn="l">
              <a:lnSpc>
                <a:spcPct val="90000"/>
              </a:lnSpc>
              <a:spcBef>
                <a:spcPts val="500"/>
              </a:spcBef>
              <a:spcAft>
                <a:spcPts val="0"/>
              </a:spcAft>
              <a:buClr>
                <a:srgbClr val="40525B"/>
              </a:buClr>
              <a:buSzPts val="1600"/>
              <a:buFont typeface="Arial"/>
              <a:buChar char="•"/>
              <a:defRPr sz="1600" b="0" i="0" u="none" strike="noStrike" cap="none">
                <a:solidFill>
                  <a:srgbClr val="40525B"/>
                </a:solidFill>
                <a:latin typeface="Montserrat"/>
                <a:ea typeface="Montserrat"/>
                <a:cs typeface="Montserrat"/>
                <a:sym typeface="Montserrat"/>
              </a:defRPr>
            </a:lvl5pPr>
            <a:lvl6pPr marL="2743200" marR="0" lvl="5"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Montserrat"/>
                <a:ea typeface="Montserrat"/>
                <a:cs typeface="Montserrat"/>
                <a:sym typeface="Montserrat"/>
              </a:defRPr>
            </a:lvl6pPr>
            <a:lvl7pPr marL="3200400" marR="0" lvl="6"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Montserrat"/>
                <a:ea typeface="Montserrat"/>
                <a:cs typeface="Montserrat"/>
                <a:sym typeface="Montserrat"/>
              </a:defRPr>
            </a:lvl7pPr>
            <a:lvl8pPr marL="3657600" marR="0" lvl="7"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Montserrat"/>
                <a:ea typeface="Montserrat"/>
                <a:cs typeface="Montserrat"/>
                <a:sym typeface="Montserrat"/>
              </a:defRPr>
            </a:lvl8pPr>
            <a:lvl9pPr marL="4114800" marR="0" lvl="8"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Montserrat"/>
                <a:ea typeface="Montserrat"/>
                <a:cs typeface="Montserrat"/>
                <a:sym typeface="Montserrat"/>
              </a:defRPr>
            </a:lvl9pPr>
          </a:lstStyle>
          <a:p>
            <a:endParaRPr/>
          </a:p>
        </p:txBody>
      </p:sp>
      <p:sp>
        <p:nvSpPr>
          <p:cNvPr id="58" name="Google Shape;58;p6"/>
          <p:cNvSpPr txBox="1"/>
          <p:nvPr/>
        </p:nvSpPr>
        <p:spPr>
          <a:xfrm>
            <a:off x="2850776" y="6464029"/>
            <a:ext cx="64905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FF0000"/>
                </a:solidFill>
                <a:latin typeface="Montserrat"/>
                <a:ea typeface="Montserrat"/>
                <a:cs typeface="Montserrat"/>
                <a:sym typeface="Montserrat"/>
              </a:rPr>
              <a:t>Confidential Working Document Draft §RIGL 38-2-2(4)(E),(K)</a:t>
            </a:r>
            <a:endParaRPr sz="15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0" descr="A group of children raising their hands in a classroom&#10;&#10;Description automatically generated"/>
          <p:cNvPicPr preferRelativeResize="0"/>
          <p:nvPr/>
        </p:nvPicPr>
        <p:blipFill rotWithShape="1">
          <a:blip r:embed="rId3">
            <a:alphaModFix/>
          </a:blip>
          <a:srcRect t="191" r="143" b="1154"/>
          <a:stretch/>
        </p:blipFill>
        <p:spPr>
          <a:xfrm>
            <a:off x="2225077" y="-9694"/>
            <a:ext cx="9955977" cy="6882006"/>
          </a:xfrm>
          <a:prstGeom prst="rect">
            <a:avLst/>
          </a:prstGeom>
          <a:noFill/>
          <a:ln>
            <a:noFill/>
          </a:ln>
        </p:spPr>
      </p:pic>
      <p:sp>
        <p:nvSpPr>
          <p:cNvPr id="88" name="Google Shape;88;p10"/>
          <p:cNvSpPr/>
          <p:nvPr/>
        </p:nvSpPr>
        <p:spPr>
          <a:xfrm>
            <a:off x="0" y="-9694"/>
            <a:ext cx="4035287" cy="6882006"/>
          </a:xfrm>
          <a:prstGeom prst="rect">
            <a:avLst/>
          </a:prstGeom>
          <a:gradFill>
            <a:gsLst>
              <a:gs pos="0">
                <a:srgbClr val="7E0006"/>
              </a:gs>
              <a:gs pos="50000">
                <a:srgbClr val="B60009"/>
              </a:gs>
              <a:gs pos="100000">
                <a:srgbClr val="DB000B"/>
              </a:gs>
            </a:gsLst>
            <a:lin ang="189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89" name="Google Shape;89;p10"/>
          <p:cNvPicPr preferRelativeResize="0"/>
          <p:nvPr/>
        </p:nvPicPr>
        <p:blipFill rotWithShape="1">
          <a:blip r:embed="rId4">
            <a:alphaModFix/>
          </a:blip>
          <a:srcRect/>
          <a:stretch/>
        </p:blipFill>
        <p:spPr>
          <a:xfrm>
            <a:off x="1109154" y="1657277"/>
            <a:ext cx="1816978" cy="769404"/>
          </a:xfrm>
          <a:prstGeom prst="rect">
            <a:avLst/>
          </a:prstGeom>
          <a:noFill/>
          <a:ln>
            <a:noFill/>
          </a:ln>
        </p:spPr>
      </p:pic>
      <p:sp>
        <p:nvSpPr>
          <p:cNvPr id="90" name="Google Shape;90;p10"/>
          <p:cNvSpPr txBox="1"/>
          <p:nvPr/>
        </p:nvSpPr>
        <p:spPr>
          <a:xfrm>
            <a:off x="-69574" y="3255702"/>
            <a:ext cx="4174435" cy="96795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800">
                <a:solidFill>
                  <a:srgbClr val="FFFFFF"/>
                </a:solidFill>
                <a:latin typeface="Montserrat"/>
                <a:ea typeface="Montserrat"/>
                <a:cs typeface="Montserrat"/>
                <a:sym typeface="Montserrat"/>
              </a:rPr>
              <a:t>PPSD 23-24 RICAS, SAT, and Attendance</a:t>
            </a:r>
            <a:endParaRPr/>
          </a:p>
          <a:p>
            <a:pPr marL="0" marR="0" lvl="0" indent="0" algn="ctr" rtl="0">
              <a:lnSpc>
                <a:spcPct val="100000"/>
              </a:lnSpc>
              <a:spcBef>
                <a:spcPts val="0"/>
              </a:spcBef>
              <a:spcAft>
                <a:spcPts val="0"/>
              </a:spcAft>
              <a:buNone/>
            </a:pPr>
            <a:r>
              <a:rPr lang="en-US" sz="2800">
                <a:solidFill>
                  <a:srgbClr val="FFFFFF"/>
                </a:solidFill>
                <a:latin typeface="Montserrat"/>
                <a:ea typeface="Montserrat"/>
                <a:cs typeface="Montserrat"/>
                <a:sym typeface="Montserrat"/>
              </a:rPr>
              <a:t>School Board</a:t>
            </a:r>
            <a:endParaRPr sz="2800">
              <a:solidFill>
                <a:srgbClr val="FFFFFF"/>
              </a:solidFill>
              <a:latin typeface="Montserrat"/>
              <a:ea typeface="Montserrat"/>
              <a:cs typeface="Montserrat"/>
              <a:sym typeface="Montserrat"/>
            </a:endParaRPr>
          </a:p>
          <a:p>
            <a:pPr marL="0" marR="0" lvl="0" indent="0" algn="ctr" rtl="0">
              <a:lnSpc>
                <a:spcPct val="100000"/>
              </a:lnSpc>
              <a:spcBef>
                <a:spcPts val="0"/>
              </a:spcBef>
              <a:spcAft>
                <a:spcPts val="0"/>
              </a:spcAft>
              <a:buNone/>
            </a:pPr>
            <a:r>
              <a:rPr lang="en-US" sz="2800">
                <a:solidFill>
                  <a:srgbClr val="FFFFFF"/>
                </a:solidFill>
                <a:latin typeface="Montserrat"/>
                <a:ea typeface="Montserrat"/>
                <a:cs typeface="Montserrat"/>
                <a:sym typeface="Montserrat"/>
              </a:rPr>
              <a:t>11.20.2024</a:t>
            </a:r>
            <a:endParaRPr sz="2800">
              <a:solidFill>
                <a:srgbClr val="FFFFFF"/>
              </a:solidFill>
              <a:latin typeface="Montserrat"/>
              <a:ea typeface="Montserrat"/>
              <a:cs typeface="Montserrat"/>
              <a:sym typeface="Montserrat"/>
            </a:endParaRPr>
          </a:p>
        </p:txBody>
      </p:sp>
      <p:sp>
        <p:nvSpPr>
          <p:cNvPr id="91" name="Google Shape;91;p10"/>
          <p:cNvSpPr/>
          <p:nvPr/>
        </p:nvSpPr>
        <p:spPr>
          <a:xfrm>
            <a:off x="476313" y="144943"/>
            <a:ext cx="11239365" cy="458686"/>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1"/>
          <p:cNvSpPr/>
          <p:nvPr/>
        </p:nvSpPr>
        <p:spPr>
          <a:xfrm>
            <a:off x="0" y="-9699"/>
            <a:ext cx="4035300" cy="6250800"/>
          </a:xfrm>
          <a:prstGeom prst="rect">
            <a:avLst/>
          </a:prstGeom>
          <a:gradFill>
            <a:gsLst>
              <a:gs pos="0">
                <a:srgbClr val="7E0006"/>
              </a:gs>
              <a:gs pos="50000">
                <a:srgbClr val="B60009"/>
              </a:gs>
              <a:gs pos="100000">
                <a:srgbClr val="DB000B"/>
              </a:gs>
            </a:gsLst>
            <a:lin ang="1890004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pic>
        <p:nvPicPr>
          <p:cNvPr id="97" name="Google Shape;97;p11"/>
          <p:cNvPicPr preferRelativeResize="0"/>
          <p:nvPr/>
        </p:nvPicPr>
        <p:blipFill rotWithShape="1">
          <a:blip r:embed="rId3">
            <a:alphaModFix/>
          </a:blip>
          <a:srcRect/>
          <a:stretch/>
        </p:blipFill>
        <p:spPr>
          <a:xfrm>
            <a:off x="1109159" y="2277387"/>
            <a:ext cx="1816983" cy="769404"/>
          </a:xfrm>
          <a:prstGeom prst="rect">
            <a:avLst/>
          </a:prstGeom>
          <a:noFill/>
          <a:ln>
            <a:noFill/>
          </a:ln>
        </p:spPr>
      </p:pic>
      <p:sp>
        <p:nvSpPr>
          <p:cNvPr id="98" name="Google Shape;98;p11"/>
          <p:cNvSpPr txBox="1"/>
          <p:nvPr/>
        </p:nvSpPr>
        <p:spPr>
          <a:xfrm>
            <a:off x="5301212" y="1408385"/>
            <a:ext cx="4694100" cy="373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C00000"/>
                </a:solidFill>
                <a:latin typeface="Montserrat"/>
                <a:ea typeface="Montserrat"/>
                <a:cs typeface="Montserrat"/>
                <a:sym typeface="Montserrat"/>
              </a:rPr>
              <a:t>PPSD Compared to State</a:t>
            </a:r>
            <a:endParaRPr sz="6000" b="1" i="0" u="none" strike="noStrike" cap="none">
              <a:solidFill>
                <a:srgbClr val="C00000"/>
              </a:solidFill>
              <a:latin typeface="Montserrat"/>
              <a:ea typeface="Montserrat"/>
              <a:cs typeface="Montserrat"/>
              <a:sym typeface="Montserrat"/>
            </a:endParaRPr>
          </a:p>
        </p:txBody>
      </p:sp>
      <p:sp>
        <p:nvSpPr>
          <p:cNvPr id="99" name="Google Shape;99;p11"/>
          <p:cNvSpPr/>
          <p:nvPr/>
        </p:nvSpPr>
        <p:spPr>
          <a:xfrm>
            <a:off x="476313" y="144943"/>
            <a:ext cx="112395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100" name="Google Shape;100;p11"/>
          <p:cNvSpPr/>
          <p:nvPr/>
        </p:nvSpPr>
        <p:spPr>
          <a:xfrm>
            <a:off x="3694800" y="6405167"/>
            <a:ext cx="4839900" cy="32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2"/>
          <p:cNvSpPr txBox="1">
            <a:spLocks noGrp="1"/>
          </p:cNvSpPr>
          <p:nvPr>
            <p:ph type="title"/>
          </p:nvPr>
        </p:nvSpPr>
        <p:spPr>
          <a:xfrm>
            <a:off x="312420" y="304800"/>
            <a:ext cx="11567100" cy="646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900"/>
              <a:buNone/>
            </a:pPr>
            <a:r>
              <a:rPr lang="en-US" sz="3600">
                <a:solidFill>
                  <a:srgbClr val="C00000"/>
                </a:solidFill>
              </a:rPr>
              <a:t>PPSD Overall Performance</a:t>
            </a:r>
            <a:endParaRPr/>
          </a:p>
        </p:txBody>
      </p:sp>
      <p:sp>
        <p:nvSpPr>
          <p:cNvPr id="106" name="Google Shape;106;p12"/>
          <p:cNvSpPr txBox="1"/>
          <p:nvPr/>
        </p:nvSpPr>
        <p:spPr>
          <a:xfrm>
            <a:off x="312420" y="826757"/>
            <a:ext cx="104328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900" b="0" i="0" u="none" strike="noStrike" cap="none">
                <a:solidFill>
                  <a:srgbClr val="000000"/>
                </a:solidFill>
                <a:latin typeface="Montserrat"/>
                <a:ea typeface="Montserrat"/>
                <a:cs typeface="Montserrat"/>
                <a:sym typeface="Montserrat"/>
              </a:rPr>
              <a:t>Providence was the only district in the state to maintain and grow in all monitored areas.</a:t>
            </a:r>
            <a:endParaRPr sz="1500"/>
          </a:p>
          <a:p>
            <a:pPr marL="0" marR="0" lvl="0" indent="0" algn="l" rtl="0">
              <a:lnSpc>
                <a:spcPct val="100000"/>
              </a:lnSpc>
              <a:spcBef>
                <a:spcPts val="0"/>
              </a:spcBef>
              <a:spcAft>
                <a:spcPts val="0"/>
              </a:spcAft>
              <a:buNone/>
            </a:pPr>
            <a:endParaRPr sz="1900" b="0" i="0" u="none" strike="noStrike" cap="none">
              <a:solidFill>
                <a:srgbClr val="000000"/>
              </a:solidFill>
              <a:latin typeface="Montserrat"/>
              <a:ea typeface="Montserrat"/>
              <a:cs typeface="Montserrat"/>
              <a:sym typeface="Montserrat"/>
            </a:endParaRPr>
          </a:p>
        </p:txBody>
      </p:sp>
      <p:grpSp>
        <p:nvGrpSpPr>
          <p:cNvPr id="107" name="Google Shape;107;p12"/>
          <p:cNvGrpSpPr/>
          <p:nvPr/>
        </p:nvGrpSpPr>
        <p:grpSpPr>
          <a:xfrm>
            <a:off x="669772" y="1346381"/>
            <a:ext cx="9761294" cy="5423467"/>
            <a:chOff x="0" y="-2333"/>
            <a:chExt cx="9761294" cy="5423467"/>
          </a:xfrm>
        </p:grpSpPr>
        <p:sp>
          <p:nvSpPr>
            <p:cNvPr id="108" name="Google Shape;108;p12"/>
            <p:cNvSpPr/>
            <p:nvPr/>
          </p:nvSpPr>
          <p:spPr>
            <a:xfrm>
              <a:off x="1091294" y="-2333"/>
              <a:ext cx="8670000" cy="5418600"/>
            </a:xfrm>
            <a:custGeom>
              <a:avLst/>
              <a:gdLst/>
              <a:ahLst/>
              <a:cxnLst/>
              <a:rect l="l" t="t" r="r" b="b"/>
              <a:pathLst>
                <a:path w="120000" h="120000" extrusionOk="0">
                  <a:moveTo>
                    <a:pt x="0" y="120000"/>
                  </a:moveTo>
                  <a:quadBezTo>
                    <a:pt x="20000" y="40000"/>
                    <a:pt x="101251" y="15000"/>
                  </a:quadBezTo>
                  <a:lnTo>
                    <a:pt x="100194" y="0"/>
                  </a:lnTo>
                  <a:lnTo>
                    <a:pt x="120000" y="24000"/>
                  </a:lnTo>
                  <a:lnTo>
                    <a:pt x="104419" y="60000"/>
                  </a:lnTo>
                  <a:lnTo>
                    <a:pt x="103363" y="45000"/>
                  </a:lnTo>
                  <a:quadBezTo>
                    <a:pt x="30000" y="55000"/>
                    <a:pt x="0" y="120000"/>
                  </a:quadBezTo>
                  <a:close/>
                </a:path>
              </a:pathLst>
            </a:custGeom>
            <a:solidFill>
              <a:srgbClr val="D4E2CE"/>
            </a:solidFill>
            <a:ln>
              <a:noFill/>
            </a:ln>
            <a:effectLst>
              <a:outerShdw blurRad="40000" dist="23000" dir="5400000" rotWithShape="0">
                <a:srgbClr val="000000">
                  <a:alpha val="3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2"/>
            <p:cNvSpPr/>
            <p:nvPr/>
          </p:nvSpPr>
          <p:spPr>
            <a:xfrm>
              <a:off x="1945276" y="4026986"/>
              <a:ext cx="199500" cy="199500"/>
            </a:xfrm>
            <a:prstGeom prst="ellipse">
              <a:avLst/>
            </a:prstGeom>
            <a:solidFill>
              <a:schemeClr val="accent2"/>
            </a:solidFill>
            <a:ln>
              <a:noFill/>
            </a:ln>
            <a:effectLst>
              <a:outerShdw blurRad="40000" dist="23000" dir="5400000" rotWithShape="0">
                <a:srgbClr val="000000">
                  <a:alpha val="3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2"/>
            <p:cNvSpPr/>
            <p:nvPr/>
          </p:nvSpPr>
          <p:spPr>
            <a:xfrm>
              <a:off x="0" y="3023104"/>
              <a:ext cx="2236200" cy="128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2"/>
            <p:cNvSpPr txBox="1"/>
            <p:nvPr/>
          </p:nvSpPr>
          <p:spPr>
            <a:xfrm>
              <a:off x="0" y="3023104"/>
              <a:ext cx="2236200" cy="1289700"/>
            </a:xfrm>
            <a:prstGeom prst="rect">
              <a:avLst/>
            </a:prstGeom>
            <a:noFill/>
            <a:ln>
              <a:noFill/>
            </a:ln>
          </p:spPr>
          <p:txBody>
            <a:bodyPr spcFirstLastPara="1" wrap="square" lIns="105675" tIns="0" rIns="0" bIns="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1" i="0" u="none" strike="noStrike" cap="none">
                  <a:solidFill>
                    <a:srgbClr val="000000"/>
                  </a:solidFill>
                  <a:latin typeface="Montserrat"/>
                  <a:ea typeface="Montserrat"/>
                  <a:cs typeface="Montserrat"/>
                  <a:sym typeface="Montserrat"/>
                </a:rPr>
                <a:t>Increased in Math on RICAS &amp; SAT</a:t>
              </a:r>
              <a:endParaRPr sz="1500" b="1"/>
            </a:p>
          </p:txBody>
        </p:sp>
        <p:sp>
          <p:nvSpPr>
            <p:cNvPr id="112" name="Google Shape;112;p12"/>
            <p:cNvSpPr/>
            <p:nvPr/>
          </p:nvSpPr>
          <p:spPr>
            <a:xfrm>
              <a:off x="3354129" y="2766604"/>
              <a:ext cx="346800" cy="346800"/>
            </a:xfrm>
            <a:prstGeom prst="ellipse">
              <a:avLst/>
            </a:prstGeom>
            <a:solidFill>
              <a:schemeClr val="accent1"/>
            </a:solidFill>
            <a:ln>
              <a:noFill/>
            </a:ln>
            <a:effectLst>
              <a:outerShdw blurRad="40000" dist="23000" dir="5400000" rotWithShape="0">
                <a:srgbClr val="000000">
                  <a:alpha val="3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2"/>
            <p:cNvSpPr/>
            <p:nvPr/>
          </p:nvSpPr>
          <p:spPr>
            <a:xfrm>
              <a:off x="3605087" y="2935334"/>
              <a:ext cx="2233200" cy="2485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2"/>
            <p:cNvSpPr txBox="1"/>
            <p:nvPr/>
          </p:nvSpPr>
          <p:spPr>
            <a:xfrm>
              <a:off x="3605087" y="2935334"/>
              <a:ext cx="2233200" cy="2485800"/>
            </a:xfrm>
            <a:prstGeom prst="rect">
              <a:avLst/>
            </a:prstGeom>
            <a:noFill/>
            <a:ln>
              <a:noFill/>
            </a:ln>
          </p:spPr>
          <p:txBody>
            <a:bodyPr spcFirstLastPara="1" wrap="square" lIns="183775" tIns="0" rIns="0" bIns="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1" i="0" u="none" strike="noStrike" cap="none">
                  <a:solidFill>
                    <a:srgbClr val="000000"/>
                  </a:solidFill>
                  <a:latin typeface="Montserrat"/>
                  <a:ea typeface="Montserrat"/>
                  <a:cs typeface="Montserrat"/>
                  <a:sym typeface="Montserrat"/>
                </a:rPr>
                <a:t>Increased in ELA on RICAS &amp; SAT</a:t>
              </a:r>
              <a:endParaRPr sz="1500" b="1"/>
            </a:p>
          </p:txBody>
        </p:sp>
        <p:sp>
          <p:nvSpPr>
            <p:cNvPr id="115" name="Google Shape;115;p12"/>
            <p:cNvSpPr/>
            <p:nvPr/>
          </p:nvSpPr>
          <p:spPr>
            <a:xfrm>
              <a:off x="5153127" y="1837845"/>
              <a:ext cx="459600" cy="459600"/>
            </a:xfrm>
            <a:prstGeom prst="ellipse">
              <a:avLst/>
            </a:prstGeom>
            <a:solidFill>
              <a:srgbClr val="FFFF00"/>
            </a:solidFill>
            <a:ln>
              <a:noFill/>
            </a:ln>
            <a:effectLst>
              <a:outerShdw blurRad="40000" dist="23000" dir="5400000" rotWithShape="0">
                <a:srgbClr val="000000">
                  <a:alpha val="3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2"/>
            <p:cNvSpPr/>
            <p:nvPr/>
          </p:nvSpPr>
          <p:spPr>
            <a:xfrm>
              <a:off x="3187211" y="831913"/>
              <a:ext cx="2325300" cy="122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2"/>
            <p:cNvSpPr txBox="1"/>
            <p:nvPr/>
          </p:nvSpPr>
          <p:spPr>
            <a:xfrm>
              <a:off x="3187202" y="831911"/>
              <a:ext cx="2539500" cy="1229100"/>
            </a:xfrm>
            <a:prstGeom prst="rect">
              <a:avLst/>
            </a:prstGeom>
            <a:noFill/>
            <a:ln>
              <a:noFill/>
            </a:ln>
          </p:spPr>
          <p:txBody>
            <a:bodyPr spcFirstLastPara="1" wrap="square" lIns="243475" tIns="0" rIns="0" bIns="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1" i="0" u="none" strike="noStrike" cap="none">
                  <a:solidFill>
                    <a:srgbClr val="000000"/>
                  </a:solidFill>
                  <a:latin typeface="Montserrat"/>
                  <a:ea typeface="Montserrat"/>
                  <a:cs typeface="Montserrat"/>
                  <a:sym typeface="Montserrat"/>
                </a:rPr>
                <a:t>Reduced Chronic Absenteeism</a:t>
              </a:r>
              <a:endParaRPr sz="1500" b="1"/>
            </a:p>
          </p:txBody>
        </p:sp>
        <p:sp>
          <p:nvSpPr>
            <p:cNvPr id="118" name="Google Shape;118;p12"/>
            <p:cNvSpPr/>
            <p:nvPr/>
          </p:nvSpPr>
          <p:spPr>
            <a:xfrm>
              <a:off x="7112517" y="1223368"/>
              <a:ext cx="615600" cy="615600"/>
            </a:xfrm>
            <a:prstGeom prst="ellipse">
              <a:avLst/>
            </a:prstGeom>
            <a:solidFill>
              <a:srgbClr val="00B0F0"/>
            </a:solidFill>
            <a:ln>
              <a:noFill/>
            </a:ln>
            <a:effectLst>
              <a:outerShdw blurRad="40000" dist="23000" dir="5400000" rotWithShape="0">
                <a:srgbClr val="000000">
                  <a:alpha val="3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2"/>
            <p:cNvSpPr/>
            <p:nvPr/>
          </p:nvSpPr>
          <p:spPr>
            <a:xfrm>
              <a:off x="7420297" y="1531148"/>
              <a:ext cx="1820700" cy="388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2"/>
            <p:cNvSpPr txBox="1"/>
            <p:nvPr/>
          </p:nvSpPr>
          <p:spPr>
            <a:xfrm>
              <a:off x="7420297" y="1531148"/>
              <a:ext cx="1820700" cy="3885300"/>
            </a:xfrm>
            <a:prstGeom prst="rect">
              <a:avLst/>
            </a:prstGeom>
            <a:noFill/>
            <a:ln>
              <a:noFill/>
            </a:ln>
          </p:spPr>
          <p:txBody>
            <a:bodyPr spcFirstLastPara="1" wrap="square" lIns="326175" tIns="0" rIns="0" bIns="0" anchor="t" anchorCtr="0">
              <a:noAutofit/>
            </a:bodyPr>
            <a:lstStyle/>
            <a:p>
              <a:pPr marL="0" marR="0" lvl="0" indent="0" algn="l" rtl="0">
                <a:lnSpc>
                  <a:spcPct val="90000"/>
                </a:lnSpc>
                <a:spcBef>
                  <a:spcPts val="0"/>
                </a:spcBef>
                <a:spcAft>
                  <a:spcPts val="0"/>
                </a:spcAft>
                <a:buClr>
                  <a:srgbClr val="000000"/>
                </a:buClr>
                <a:buSzPts val="6500"/>
                <a:buFont typeface="Arial"/>
                <a:buNone/>
              </a:pPr>
              <a:endParaRPr sz="6500" b="0" i="0" u="none" strike="noStrike" cap="none">
                <a:solidFill>
                  <a:srgbClr val="000000"/>
                </a:solidFill>
                <a:latin typeface="Arial"/>
                <a:ea typeface="Arial"/>
                <a:cs typeface="Arial"/>
                <a:sym typeface="Arial"/>
              </a:endParaRPr>
            </a:p>
          </p:txBody>
        </p:sp>
      </p:grpSp>
      <p:sp>
        <p:nvSpPr>
          <p:cNvPr id="121" name="Google Shape;121;p12"/>
          <p:cNvSpPr txBox="1"/>
          <p:nvPr/>
        </p:nvSpPr>
        <p:spPr>
          <a:xfrm>
            <a:off x="8346974" y="2813450"/>
            <a:ext cx="31269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Montserrat"/>
                <a:ea typeface="Montserrat"/>
                <a:cs typeface="Montserrat"/>
                <a:sym typeface="Montserrat"/>
              </a:rPr>
              <a:t>Reached a Higher Rate of Individual Student Growth </a:t>
            </a:r>
            <a:endParaRPr sz="1500" b="1"/>
          </a:p>
        </p:txBody>
      </p:sp>
      <p:sp>
        <p:nvSpPr>
          <p:cNvPr id="122" name="Google Shape;122;p12"/>
          <p:cNvSpPr/>
          <p:nvPr/>
        </p:nvSpPr>
        <p:spPr>
          <a:xfrm>
            <a:off x="3694800" y="6405167"/>
            <a:ext cx="4839900" cy="32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ELA Change - PPSD vs State</a:t>
            </a:r>
            <a:endParaRPr/>
          </a:p>
        </p:txBody>
      </p:sp>
      <p:pic>
        <p:nvPicPr>
          <p:cNvPr id="129" name="Google Shape;129;p13" title="Chart"/>
          <p:cNvPicPr preferRelativeResize="0"/>
          <p:nvPr/>
        </p:nvPicPr>
        <p:blipFill>
          <a:blip r:embed="rId3">
            <a:alphaModFix/>
          </a:blip>
          <a:stretch>
            <a:fillRect/>
          </a:stretch>
        </p:blipFill>
        <p:spPr>
          <a:xfrm>
            <a:off x="6046250" y="1623163"/>
            <a:ext cx="5840949" cy="3611653"/>
          </a:xfrm>
          <a:prstGeom prst="rect">
            <a:avLst/>
          </a:prstGeom>
          <a:noFill/>
          <a:ln>
            <a:noFill/>
          </a:ln>
          <a:effectLst>
            <a:outerShdw blurRad="57150" dist="19050" dir="5400000" algn="bl" rotWithShape="0">
              <a:srgbClr val="000000">
                <a:alpha val="50000"/>
              </a:srgbClr>
            </a:outerShdw>
          </a:effectLst>
        </p:spPr>
      </p:pic>
      <p:sp>
        <p:nvSpPr>
          <p:cNvPr id="130" name="Google Shape;130;p13"/>
          <p:cNvSpPr txBox="1"/>
          <p:nvPr/>
        </p:nvSpPr>
        <p:spPr>
          <a:xfrm>
            <a:off x="110475" y="1623175"/>
            <a:ext cx="5736300" cy="38613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In 22-23 both PPSD and the State grew at the same rate of 2 percentage points.  </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PPSD maintained the same rate of proficiency in 23-24 while the state had its second highest drop since the pandemic.</a:t>
            </a:r>
            <a:endParaRPr sz="2400">
              <a:solidFill>
                <a:srgbClr val="40525B"/>
              </a:solidFill>
              <a:latin typeface="Montserrat"/>
              <a:ea typeface="Montserrat"/>
              <a:cs typeface="Montserrat"/>
              <a:sym typeface="Montserrat"/>
            </a:endParaRPr>
          </a:p>
        </p:txBody>
      </p:sp>
      <p:sp>
        <p:nvSpPr>
          <p:cNvPr id="131" name="Google Shape;131;p13"/>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ELA Change - PPSD vs State</a:t>
            </a:r>
            <a:endParaRPr/>
          </a:p>
        </p:txBody>
      </p:sp>
      <p:sp>
        <p:nvSpPr>
          <p:cNvPr id="138" name="Google Shape;138;p14"/>
          <p:cNvSpPr txBox="1"/>
          <p:nvPr/>
        </p:nvSpPr>
        <p:spPr>
          <a:xfrm>
            <a:off x="461425" y="1545300"/>
            <a:ext cx="4573800" cy="304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40525B"/>
                </a:solidFill>
                <a:latin typeface="Montserrat"/>
                <a:ea typeface="Montserrat"/>
                <a:cs typeface="Montserrat"/>
                <a:sym typeface="Montserrat"/>
              </a:rPr>
              <a:t>In every grade PPSD either saw larger gains in ELA than the state average or showed significantly smaller declines when compared to the drastic performance drops in the state average.</a:t>
            </a:r>
            <a:endParaRPr sz="2400">
              <a:solidFill>
                <a:srgbClr val="40525B"/>
              </a:solidFill>
              <a:latin typeface="Montserrat"/>
              <a:ea typeface="Montserrat"/>
              <a:cs typeface="Montserrat"/>
              <a:sym typeface="Montserrat"/>
            </a:endParaRPr>
          </a:p>
        </p:txBody>
      </p:sp>
      <p:pic>
        <p:nvPicPr>
          <p:cNvPr id="139" name="Google Shape;139;p14" title="Chart"/>
          <p:cNvPicPr preferRelativeResize="0"/>
          <p:nvPr/>
        </p:nvPicPr>
        <p:blipFill>
          <a:blip r:embed="rId3">
            <a:alphaModFix/>
          </a:blip>
          <a:stretch>
            <a:fillRect/>
          </a:stretch>
        </p:blipFill>
        <p:spPr>
          <a:xfrm>
            <a:off x="5821700" y="1545310"/>
            <a:ext cx="5884200" cy="3638375"/>
          </a:xfrm>
          <a:prstGeom prst="rect">
            <a:avLst/>
          </a:prstGeom>
          <a:noFill/>
          <a:ln>
            <a:noFill/>
          </a:ln>
          <a:effectLst>
            <a:outerShdw blurRad="57150" dist="19050" dir="5400000" algn="bl" rotWithShape="0">
              <a:srgbClr val="000000">
                <a:alpha val="50000"/>
              </a:srgbClr>
            </a:outerShdw>
          </a:effectLst>
        </p:spPr>
      </p:pic>
      <p:sp>
        <p:nvSpPr>
          <p:cNvPr id="140" name="Google Shape;140;p14"/>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5"/>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ELA Change - PPSD vs Similar Districts</a:t>
            </a:r>
            <a:endParaRPr/>
          </a:p>
        </p:txBody>
      </p:sp>
      <p:graphicFrame>
        <p:nvGraphicFramePr>
          <p:cNvPr id="147" name="Google Shape;147;p15"/>
          <p:cNvGraphicFramePr/>
          <p:nvPr/>
        </p:nvGraphicFramePr>
        <p:xfrm>
          <a:off x="541088" y="2474113"/>
          <a:ext cx="3000000" cy="3000000"/>
        </p:xfrm>
        <a:graphic>
          <a:graphicData uri="http://schemas.openxmlformats.org/drawingml/2006/table">
            <a:tbl>
              <a:tblPr>
                <a:noFill/>
                <a:tableStyleId>{CFE67B42-5F3E-4DF2-AE65-A21AB32A1D63}</a:tableStyleId>
              </a:tblPr>
              <a:tblGrid>
                <a:gridCol w="2327275">
                  <a:extLst>
                    <a:ext uri="{9D8B030D-6E8A-4147-A177-3AD203B41FA5}">
                      <a16:colId xmlns:a16="http://schemas.microsoft.com/office/drawing/2014/main" val="20000"/>
                    </a:ext>
                  </a:extLst>
                </a:gridCol>
                <a:gridCol w="1732150">
                  <a:extLst>
                    <a:ext uri="{9D8B030D-6E8A-4147-A177-3AD203B41FA5}">
                      <a16:colId xmlns:a16="http://schemas.microsoft.com/office/drawing/2014/main" val="20001"/>
                    </a:ext>
                  </a:extLst>
                </a:gridCol>
                <a:gridCol w="1732150">
                  <a:extLst>
                    <a:ext uri="{9D8B030D-6E8A-4147-A177-3AD203B41FA5}">
                      <a16:colId xmlns:a16="http://schemas.microsoft.com/office/drawing/2014/main" val="20002"/>
                    </a:ext>
                  </a:extLst>
                </a:gridCol>
                <a:gridCol w="1732150">
                  <a:extLst>
                    <a:ext uri="{9D8B030D-6E8A-4147-A177-3AD203B41FA5}">
                      <a16:colId xmlns:a16="http://schemas.microsoft.com/office/drawing/2014/main" val="20003"/>
                    </a:ext>
                  </a:extLst>
                </a:gridCol>
                <a:gridCol w="1732150">
                  <a:extLst>
                    <a:ext uri="{9D8B030D-6E8A-4147-A177-3AD203B41FA5}">
                      <a16:colId xmlns:a16="http://schemas.microsoft.com/office/drawing/2014/main" val="20004"/>
                    </a:ext>
                  </a:extLst>
                </a:gridCol>
                <a:gridCol w="1732150">
                  <a:extLst>
                    <a:ext uri="{9D8B030D-6E8A-4147-A177-3AD203B41FA5}">
                      <a16:colId xmlns:a16="http://schemas.microsoft.com/office/drawing/2014/main" val="20005"/>
                    </a:ext>
                  </a:extLst>
                </a:gridCol>
              </a:tblGrid>
              <a:tr h="419650">
                <a:tc>
                  <a:txBody>
                    <a:bodyPr/>
                    <a:lstStyle/>
                    <a:p>
                      <a:pPr marL="0" lvl="0" indent="0" algn="ctr" rtl="0">
                        <a:lnSpc>
                          <a:spcPct val="115000"/>
                        </a:lnSpc>
                        <a:spcBef>
                          <a:spcPts val="0"/>
                        </a:spcBef>
                        <a:spcAft>
                          <a:spcPts val="0"/>
                        </a:spcAft>
                        <a:buNone/>
                      </a:pP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Central Falls</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Providence</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Newport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Pawtucket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800" b="1">
                          <a:latin typeface="Montserrat"/>
                          <a:ea typeface="Montserrat"/>
                          <a:cs typeface="Montserrat"/>
                          <a:sym typeface="Montserrat"/>
                        </a:rPr>
                        <a:t>Woonsocket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419650">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 FRL</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88%</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75%</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67%</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63%</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800" b="1">
                          <a:latin typeface="Montserrat"/>
                          <a:ea typeface="Montserrat"/>
                          <a:cs typeface="Montserrat"/>
                          <a:sym typeface="Montserrat"/>
                        </a:rPr>
                        <a:t>59%</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542500">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Change in Percent Meeting Or Exceeding Expectations from 2023 to 2024</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-0.8🔻</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0.2</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2.5</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-0.9🔻</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solidFill>
                            <a:schemeClr val="dk1"/>
                          </a:solidFill>
                          <a:latin typeface="Montserrat"/>
                          <a:ea typeface="Montserrat"/>
                          <a:cs typeface="Montserrat"/>
                          <a:sym typeface="Montserrat"/>
                        </a:rPr>
                        <a:t>-3.2🔻</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pic>
        <p:nvPicPr>
          <p:cNvPr id="148" name="Google Shape;148;p15"/>
          <p:cNvPicPr preferRelativeResize="0"/>
          <p:nvPr/>
        </p:nvPicPr>
        <p:blipFill>
          <a:blip r:embed="rId3">
            <a:alphaModFix/>
          </a:blip>
          <a:stretch>
            <a:fillRect/>
          </a:stretch>
        </p:blipFill>
        <p:spPr>
          <a:xfrm>
            <a:off x="5859684" y="2889721"/>
            <a:ext cx="350844" cy="350825"/>
          </a:xfrm>
          <a:prstGeom prst="rect">
            <a:avLst/>
          </a:prstGeom>
          <a:noFill/>
          <a:ln>
            <a:noFill/>
          </a:ln>
        </p:spPr>
      </p:pic>
      <p:pic>
        <p:nvPicPr>
          <p:cNvPr id="149" name="Google Shape;149;p15"/>
          <p:cNvPicPr preferRelativeResize="0"/>
          <p:nvPr/>
        </p:nvPicPr>
        <p:blipFill>
          <a:blip r:embed="rId3">
            <a:alphaModFix/>
          </a:blip>
          <a:stretch>
            <a:fillRect/>
          </a:stretch>
        </p:blipFill>
        <p:spPr>
          <a:xfrm>
            <a:off x="7600559" y="2889721"/>
            <a:ext cx="350844" cy="350825"/>
          </a:xfrm>
          <a:prstGeom prst="rect">
            <a:avLst/>
          </a:prstGeom>
          <a:noFill/>
          <a:ln>
            <a:noFill/>
          </a:ln>
        </p:spPr>
      </p:pic>
      <p:sp>
        <p:nvSpPr>
          <p:cNvPr id="150" name="Google Shape;150;p15"/>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6"/>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Math Change - PPSD vs State</a:t>
            </a:r>
            <a:endParaRPr/>
          </a:p>
        </p:txBody>
      </p:sp>
      <p:sp>
        <p:nvSpPr>
          <p:cNvPr id="157" name="Google Shape;157;p16"/>
          <p:cNvSpPr txBox="1"/>
          <p:nvPr/>
        </p:nvSpPr>
        <p:spPr>
          <a:xfrm>
            <a:off x="262875" y="1409275"/>
            <a:ext cx="4323900" cy="38613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In 22-23 PPSD grew slightly more than the state.</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In 23-24 PPSD continued to grow at a faster rate than the state, continuing to close the gap between the two.</a:t>
            </a:r>
            <a:endParaRPr sz="2400">
              <a:solidFill>
                <a:srgbClr val="40525B"/>
              </a:solidFill>
              <a:latin typeface="Montserrat"/>
              <a:ea typeface="Montserrat"/>
              <a:cs typeface="Montserrat"/>
              <a:sym typeface="Montserrat"/>
            </a:endParaRPr>
          </a:p>
        </p:txBody>
      </p:sp>
      <p:pic>
        <p:nvPicPr>
          <p:cNvPr id="158" name="Google Shape;158;p16" title="Chart"/>
          <p:cNvPicPr preferRelativeResize="0"/>
          <p:nvPr/>
        </p:nvPicPr>
        <p:blipFill>
          <a:blip r:embed="rId3">
            <a:alphaModFix/>
          </a:blip>
          <a:stretch>
            <a:fillRect/>
          </a:stretch>
        </p:blipFill>
        <p:spPr>
          <a:xfrm>
            <a:off x="4865454" y="1409275"/>
            <a:ext cx="7021746" cy="4341776"/>
          </a:xfrm>
          <a:prstGeom prst="rect">
            <a:avLst/>
          </a:prstGeom>
          <a:noFill/>
          <a:ln>
            <a:noFill/>
          </a:ln>
          <a:effectLst>
            <a:outerShdw blurRad="57150" dist="19050" dir="5400000" algn="bl" rotWithShape="0">
              <a:srgbClr val="000000">
                <a:alpha val="50000"/>
              </a:srgbClr>
            </a:outerShdw>
          </a:effectLst>
        </p:spPr>
      </p:pic>
      <p:sp>
        <p:nvSpPr>
          <p:cNvPr id="159" name="Google Shape;159;p16"/>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7"/>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Math Change - PPSD vs State</a:t>
            </a:r>
            <a:endParaRPr/>
          </a:p>
        </p:txBody>
      </p:sp>
      <p:sp>
        <p:nvSpPr>
          <p:cNvPr id="166" name="Google Shape;166;p17"/>
          <p:cNvSpPr txBox="1"/>
          <p:nvPr/>
        </p:nvSpPr>
        <p:spPr>
          <a:xfrm>
            <a:off x="461425" y="1316700"/>
            <a:ext cx="4573800" cy="304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40525B"/>
                </a:solidFill>
                <a:latin typeface="Montserrat"/>
                <a:ea typeface="Montserrat"/>
                <a:cs typeface="Montserrat"/>
                <a:sym typeface="Montserrat"/>
              </a:rPr>
              <a:t>In nearly every grade PPSD either saw larger gains in Math than the state average or showed significantly smaller declines when compared to the drastic performance drops in the state average.</a:t>
            </a:r>
            <a:endParaRPr sz="2400">
              <a:solidFill>
                <a:srgbClr val="40525B"/>
              </a:solidFill>
              <a:latin typeface="Montserrat"/>
              <a:ea typeface="Montserrat"/>
              <a:cs typeface="Montserrat"/>
              <a:sym typeface="Montserrat"/>
            </a:endParaRPr>
          </a:p>
          <a:p>
            <a:pPr marL="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0" lvl="0" indent="0" algn="l" rtl="0">
              <a:spcBef>
                <a:spcPts val="0"/>
              </a:spcBef>
              <a:spcAft>
                <a:spcPts val="0"/>
              </a:spcAft>
              <a:buNone/>
            </a:pPr>
            <a:r>
              <a:rPr lang="en-US" sz="2400">
                <a:solidFill>
                  <a:srgbClr val="40525B"/>
                </a:solidFill>
                <a:latin typeface="Montserrat"/>
                <a:ea typeface="Montserrat"/>
                <a:cs typeface="Montserrat"/>
                <a:sym typeface="Montserrat"/>
              </a:rPr>
              <a:t>We are particularly proud of the growth in Elementary math.</a:t>
            </a:r>
            <a:endParaRPr sz="2400">
              <a:solidFill>
                <a:srgbClr val="40525B"/>
              </a:solidFill>
              <a:latin typeface="Montserrat"/>
              <a:ea typeface="Montserrat"/>
              <a:cs typeface="Montserrat"/>
              <a:sym typeface="Montserrat"/>
            </a:endParaRPr>
          </a:p>
        </p:txBody>
      </p:sp>
      <p:pic>
        <p:nvPicPr>
          <p:cNvPr id="167" name="Google Shape;167;p17" title="Chart"/>
          <p:cNvPicPr preferRelativeResize="0"/>
          <p:nvPr/>
        </p:nvPicPr>
        <p:blipFill>
          <a:blip r:embed="rId3">
            <a:alphaModFix/>
          </a:blip>
          <a:stretch>
            <a:fillRect/>
          </a:stretch>
        </p:blipFill>
        <p:spPr>
          <a:xfrm>
            <a:off x="5148825" y="1310600"/>
            <a:ext cx="6851976" cy="4236805"/>
          </a:xfrm>
          <a:prstGeom prst="rect">
            <a:avLst/>
          </a:prstGeom>
          <a:noFill/>
          <a:ln>
            <a:noFill/>
          </a:ln>
          <a:effectLst>
            <a:outerShdw blurRad="57150" dist="19050" dir="5400000" algn="bl" rotWithShape="0">
              <a:srgbClr val="000000">
                <a:alpha val="50000"/>
              </a:srgbClr>
            </a:outerShdw>
          </a:effectLst>
        </p:spPr>
      </p:pic>
      <p:sp>
        <p:nvSpPr>
          <p:cNvPr id="168" name="Google Shape;168;p17"/>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8"/>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Math Change - PPSD vs Similar Districts</a:t>
            </a:r>
            <a:endParaRPr/>
          </a:p>
        </p:txBody>
      </p:sp>
      <p:graphicFrame>
        <p:nvGraphicFramePr>
          <p:cNvPr id="175" name="Google Shape;175;p18"/>
          <p:cNvGraphicFramePr/>
          <p:nvPr/>
        </p:nvGraphicFramePr>
        <p:xfrm>
          <a:off x="601975" y="2152650"/>
          <a:ext cx="3000000" cy="3000000"/>
        </p:xfrm>
        <a:graphic>
          <a:graphicData uri="http://schemas.openxmlformats.org/drawingml/2006/table">
            <a:tbl>
              <a:tblPr>
                <a:noFill/>
                <a:tableStyleId>{CFE67B42-5F3E-4DF2-AE65-A21AB32A1D63}</a:tableStyleId>
              </a:tblPr>
              <a:tblGrid>
                <a:gridCol w="2327275">
                  <a:extLst>
                    <a:ext uri="{9D8B030D-6E8A-4147-A177-3AD203B41FA5}">
                      <a16:colId xmlns:a16="http://schemas.microsoft.com/office/drawing/2014/main" val="20000"/>
                    </a:ext>
                  </a:extLst>
                </a:gridCol>
                <a:gridCol w="1732150">
                  <a:extLst>
                    <a:ext uri="{9D8B030D-6E8A-4147-A177-3AD203B41FA5}">
                      <a16:colId xmlns:a16="http://schemas.microsoft.com/office/drawing/2014/main" val="20001"/>
                    </a:ext>
                  </a:extLst>
                </a:gridCol>
                <a:gridCol w="1732150">
                  <a:extLst>
                    <a:ext uri="{9D8B030D-6E8A-4147-A177-3AD203B41FA5}">
                      <a16:colId xmlns:a16="http://schemas.microsoft.com/office/drawing/2014/main" val="20002"/>
                    </a:ext>
                  </a:extLst>
                </a:gridCol>
                <a:gridCol w="1732150">
                  <a:extLst>
                    <a:ext uri="{9D8B030D-6E8A-4147-A177-3AD203B41FA5}">
                      <a16:colId xmlns:a16="http://schemas.microsoft.com/office/drawing/2014/main" val="20003"/>
                    </a:ext>
                  </a:extLst>
                </a:gridCol>
                <a:gridCol w="1732150">
                  <a:extLst>
                    <a:ext uri="{9D8B030D-6E8A-4147-A177-3AD203B41FA5}">
                      <a16:colId xmlns:a16="http://schemas.microsoft.com/office/drawing/2014/main" val="20004"/>
                    </a:ext>
                  </a:extLst>
                </a:gridCol>
                <a:gridCol w="1732150">
                  <a:extLst>
                    <a:ext uri="{9D8B030D-6E8A-4147-A177-3AD203B41FA5}">
                      <a16:colId xmlns:a16="http://schemas.microsoft.com/office/drawing/2014/main" val="20005"/>
                    </a:ext>
                  </a:extLst>
                </a:gridCol>
              </a:tblGrid>
              <a:tr h="419650">
                <a:tc>
                  <a:txBody>
                    <a:bodyPr/>
                    <a:lstStyle/>
                    <a:p>
                      <a:pPr marL="0" lvl="0" indent="0" algn="ctr" rtl="0">
                        <a:lnSpc>
                          <a:spcPct val="115000"/>
                        </a:lnSpc>
                        <a:spcBef>
                          <a:spcPts val="0"/>
                        </a:spcBef>
                        <a:spcAft>
                          <a:spcPts val="0"/>
                        </a:spcAft>
                        <a:buNone/>
                      </a:pP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Central Falls</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Providence</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Newport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Pawtucket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800" b="1">
                          <a:latin typeface="Montserrat"/>
                          <a:ea typeface="Montserrat"/>
                          <a:cs typeface="Montserrat"/>
                          <a:sym typeface="Montserrat"/>
                        </a:rPr>
                        <a:t>Woonsocket</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419650">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 FRL</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88%</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75%</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67%</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63%</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800" b="1">
                          <a:latin typeface="Montserrat"/>
                          <a:ea typeface="Montserrat"/>
                          <a:cs typeface="Montserrat"/>
                          <a:sym typeface="Montserrat"/>
                        </a:rPr>
                        <a:t>59%</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542500">
                <a:tc>
                  <a:txBody>
                    <a:bodyPr/>
                    <a:lstStyle/>
                    <a:p>
                      <a:pPr marL="0" lvl="0" indent="0" algn="ctr" rtl="0">
                        <a:lnSpc>
                          <a:spcPct val="115000"/>
                        </a:lnSpc>
                        <a:spcBef>
                          <a:spcPts val="0"/>
                        </a:spcBef>
                        <a:spcAft>
                          <a:spcPts val="0"/>
                        </a:spcAft>
                        <a:buNone/>
                      </a:pPr>
                      <a:r>
                        <a:rPr lang="en-US" sz="1800" b="1">
                          <a:solidFill>
                            <a:schemeClr val="dk1"/>
                          </a:solidFill>
                          <a:latin typeface="Montserrat"/>
                          <a:ea typeface="Montserrat"/>
                          <a:cs typeface="Montserrat"/>
                          <a:sym typeface="Montserrat"/>
                        </a:rPr>
                        <a:t>Change in Percent Meeting Or Exceeding Expectations from 2023 to 2024</a:t>
                      </a:r>
                      <a:endParaRPr sz="1800" b="1">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1.7</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rgbClr val="FF9900"/>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1.6</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latin typeface="Montserrat"/>
                          <a:ea typeface="Montserrat"/>
                          <a:cs typeface="Montserrat"/>
                          <a:sym typeface="Montserrat"/>
                        </a:rPr>
                        <a:t>.6</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3200">
                          <a:solidFill>
                            <a:schemeClr val="dk1"/>
                          </a:solidFill>
                          <a:latin typeface="Montserrat"/>
                          <a:ea typeface="Montserrat"/>
                          <a:cs typeface="Montserrat"/>
                          <a:sym typeface="Montserrat"/>
                        </a:rPr>
                        <a:t>-1.1🔻</a:t>
                      </a:r>
                      <a:endParaRPr sz="3200">
                        <a:latin typeface="Montserrat"/>
                        <a:ea typeface="Montserrat"/>
                        <a:cs typeface="Montserrat"/>
                        <a:sym typeface="Montserrat"/>
                      </a:endParaRPr>
                    </a:p>
                  </a:txBody>
                  <a:tcPr marL="28575" marR="28575" marT="19050" marB="19050" anchor="ctr">
                    <a:lnL w="10575" cap="flat" cmpd="sng">
                      <a:solidFill>
                        <a:srgbClr val="CCCCCC"/>
                      </a:solidFill>
                      <a:prstDash val="solid"/>
                      <a:round/>
                      <a:headEnd type="none" w="sm" len="sm"/>
                      <a:tailEnd type="none" w="sm" len="sm"/>
                    </a:lnL>
                    <a:lnR w="10575" cap="flat" cmpd="sng">
                      <a:solidFill>
                        <a:srgbClr val="CCCCCC"/>
                      </a:solidFill>
                      <a:prstDash val="solid"/>
                      <a:round/>
                      <a:headEnd type="none" w="sm" len="sm"/>
                      <a:tailEnd type="none" w="sm" len="sm"/>
                    </a:lnR>
                    <a:lnT w="10575" cap="flat" cmpd="sng">
                      <a:solidFill>
                        <a:srgbClr val="CCCCCC"/>
                      </a:solidFill>
                      <a:prstDash val="solid"/>
                      <a:round/>
                      <a:headEnd type="none" w="sm" len="sm"/>
                      <a:tailEnd type="none" w="sm" len="sm"/>
                    </a:lnT>
                    <a:lnB w="10575" cap="flat" cmpd="sng">
                      <a:solidFill>
                        <a:srgbClr val="CCCCCC"/>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pic>
        <p:nvPicPr>
          <p:cNvPr id="176" name="Google Shape;176;p18"/>
          <p:cNvPicPr preferRelativeResize="0"/>
          <p:nvPr/>
        </p:nvPicPr>
        <p:blipFill>
          <a:blip r:embed="rId3">
            <a:alphaModFix/>
          </a:blip>
          <a:stretch>
            <a:fillRect/>
          </a:stretch>
        </p:blipFill>
        <p:spPr>
          <a:xfrm>
            <a:off x="5783809" y="2894023"/>
            <a:ext cx="350844" cy="350825"/>
          </a:xfrm>
          <a:prstGeom prst="rect">
            <a:avLst/>
          </a:prstGeom>
          <a:noFill/>
          <a:ln>
            <a:noFill/>
          </a:ln>
        </p:spPr>
      </p:pic>
      <p:pic>
        <p:nvPicPr>
          <p:cNvPr id="177" name="Google Shape;177;p18"/>
          <p:cNvPicPr preferRelativeResize="0"/>
          <p:nvPr/>
        </p:nvPicPr>
        <p:blipFill>
          <a:blip r:embed="rId3">
            <a:alphaModFix/>
          </a:blip>
          <a:stretch>
            <a:fillRect/>
          </a:stretch>
        </p:blipFill>
        <p:spPr>
          <a:xfrm>
            <a:off x="7619784" y="2894023"/>
            <a:ext cx="350844" cy="350825"/>
          </a:xfrm>
          <a:prstGeom prst="rect">
            <a:avLst/>
          </a:prstGeom>
          <a:noFill/>
          <a:ln>
            <a:noFill/>
          </a:ln>
        </p:spPr>
      </p:pic>
      <p:pic>
        <p:nvPicPr>
          <p:cNvPr id="178" name="Google Shape;178;p18"/>
          <p:cNvPicPr preferRelativeResize="0"/>
          <p:nvPr/>
        </p:nvPicPr>
        <p:blipFill>
          <a:blip r:embed="rId3">
            <a:alphaModFix/>
          </a:blip>
          <a:stretch>
            <a:fillRect/>
          </a:stretch>
        </p:blipFill>
        <p:spPr>
          <a:xfrm>
            <a:off x="9220634" y="2894023"/>
            <a:ext cx="350844" cy="350825"/>
          </a:xfrm>
          <a:prstGeom prst="rect">
            <a:avLst/>
          </a:prstGeom>
          <a:noFill/>
          <a:ln>
            <a:noFill/>
          </a:ln>
        </p:spPr>
      </p:pic>
      <p:sp>
        <p:nvSpPr>
          <p:cNvPr id="179" name="Google Shape;179;p18"/>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19" title="Chart"/>
          <p:cNvPicPr preferRelativeResize="0"/>
          <p:nvPr/>
        </p:nvPicPr>
        <p:blipFill>
          <a:blip r:embed="rId3">
            <a:alphaModFix/>
          </a:blip>
          <a:stretch>
            <a:fillRect/>
          </a:stretch>
        </p:blipFill>
        <p:spPr>
          <a:xfrm>
            <a:off x="5602073" y="1312800"/>
            <a:ext cx="6060726" cy="4232401"/>
          </a:xfrm>
          <a:prstGeom prst="rect">
            <a:avLst/>
          </a:prstGeom>
          <a:noFill/>
          <a:ln>
            <a:noFill/>
          </a:ln>
          <a:effectLst>
            <a:outerShdw blurRad="57150" dist="19050" dir="5400000" algn="bl" rotWithShape="0">
              <a:srgbClr val="000000">
                <a:alpha val="50000"/>
              </a:srgbClr>
            </a:outerShdw>
          </a:effectLst>
        </p:spPr>
      </p:pic>
      <p:sp>
        <p:nvSpPr>
          <p:cNvPr id="186" name="Google Shape;186;p19"/>
          <p:cNvSpPr txBox="1"/>
          <p:nvPr/>
        </p:nvSpPr>
        <p:spPr>
          <a:xfrm>
            <a:off x="110475" y="1409275"/>
            <a:ext cx="5128500" cy="38613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400">
                <a:solidFill>
                  <a:srgbClr val="40525B"/>
                </a:solidFill>
                <a:latin typeface="Montserrat"/>
                <a:ea typeface="Montserrat"/>
                <a:cs typeface="Montserrat"/>
                <a:sym typeface="Montserrat"/>
              </a:rPr>
              <a:t>PPSD saw an increase of     2.2 percentage points in students meeting expectations on the ELA portion of the SAT.</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p:txBody>
      </p:sp>
      <p:sp>
        <p:nvSpPr>
          <p:cNvPr id="187" name="Google Shape;187;p19"/>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SAT ELA - Change in Proficiency</a:t>
            </a:r>
            <a:endParaRPr/>
          </a:p>
        </p:txBody>
      </p:sp>
      <p:sp>
        <p:nvSpPr>
          <p:cNvPr id="188" name="Google Shape;188;p19"/>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0"/>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SAT Math - Change in Proficiency</a:t>
            </a:r>
            <a:endParaRPr/>
          </a:p>
        </p:txBody>
      </p:sp>
      <p:sp>
        <p:nvSpPr>
          <p:cNvPr id="195" name="Google Shape;195;p20"/>
          <p:cNvSpPr txBox="1"/>
          <p:nvPr/>
        </p:nvSpPr>
        <p:spPr>
          <a:xfrm>
            <a:off x="415275" y="1409275"/>
            <a:ext cx="5128500" cy="50052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Despite a drastic statewide decrease, PPSD maintained a consistent percentage of students meeting expectations on the SAT Math. </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Notably, two schools increased from less than 5% proficiency the previous year: JSEC at 8.9% and PCTA at 11.5%.</a:t>
            </a:r>
            <a:endParaRPr sz="2400">
              <a:solidFill>
                <a:srgbClr val="40525B"/>
              </a:solidFill>
              <a:latin typeface="Montserrat"/>
              <a:ea typeface="Montserrat"/>
              <a:cs typeface="Montserrat"/>
              <a:sym typeface="Montserrat"/>
            </a:endParaRPr>
          </a:p>
        </p:txBody>
      </p:sp>
      <p:pic>
        <p:nvPicPr>
          <p:cNvPr id="196" name="Google Shape;196;p20" title="Chart"/>
          <p:cNvPicPr preferRelativeResize="0"/>
          <p:nvPr/>
        </p:nvPicPr>
        <p:blipFill>
          <a:blip r:embed="rId3">
            <a:alphaModFix/>
          </a:blip>
          <a:stretch>
            <a:fillRect/>
          </a:stretch>
        </p:blipFill>
        <p:spPr>
          <a:xfrm>
            <a:off x="6010600" y="1324575"/>
            <a:ext cx="6027024" cy="4208851"/>
          </a:xfrm>
          <a:prstGeom prst="rect">
            <a:avLst/>
          </a:prstGeom>
          <a:noFill/>
          <a:ln>
            <a:noFill/>
          </a:ln>
          <a:effectLst>
            <a:outerShdw blurRad="57150" dist="19050" dir="5400000" algn="bl" rotWithShape="0">
              <a:srgbClr val="000000">
                <a:alpha val="50000"/>
              </a:srgbClr>
            </a:outerShdw>
          </a:effectLst>
        </p:spPr>
      </p:pic>
      <p:sp>
        <p:nvSpPr>
          <p:cNvPr id="197" name="Google Shape;197;p20"/>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1"/>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Changes in Chronic Absenteeism by District</a:t>
            </a:r>
            <a:endParaRPr/>
          </a:p>
        </p:txBody>
      </p:sp>
      <p:pic>
        <p:nvPicPr>
          <p:cNvPr id="204" name="Google Shape;204;p21" title="Chart"/>
          <p:cNvPicPr preferRelativeResize="0"/>
          <p:nvPr/>
        </p:nvPicPr>
        <p:blipFill>
          <a:blip r:embed="rId3">
            <a:alphaModFix/>
          </a:blip>
          <a:stretch>
            <a:fillRect/>
          </a:stretch>
        </p:blipFill>
        <p:spPr>
          <a:xfrm>
            <a:off x="152375" y="1513000"/>
            <a:ext cx="11887201" cy="3987552"/>
          </a:xfrm>
          <a:prstGeom prst="rect">
            <a:avLst/>
          </a:prstGeom>
          <a:noFill/>
          <a:ln>
            <a:noFill/>
          </a:ln>
        </p:spPr>
      </p:pic>
      <p:sp>
        <p:nvSpPr>
          <p:cNvPr id="205" name="Google Shape;205;p21"/>
          <p:cNvSpPr txBox="1"/>
          <p:nvPr/>
        </p:nvSpPr>
        <p:spPr>
          <a:xfrm>
            <a:off x="3553800" y="951000"/>
            <a:ext cx="5084400" cy="9261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40525B"/>
                </a:solidFill>
                <a:latin typeface="Montserrat"/>
                <a:ea typeface="Montserrat"/>
                <a:cs typeface="Montserrat"/>
                <a:sym typeface="Montserrat"/>
              </a:rPr>
              <a:t>PPSD saw a larger decrease in chronic absenteeism this year than 95% of RI School Districts.</a:t>
            </a:r>
            <a:endParaRPr sz="1600" b="1">
              <a:solidFill>
                <a:srgbClr val="40525B"/>
              </a:solidFill>
              <a:latin typeface="Montserrat"/>
              <a:ea typeface="Montserrat"/>
              <a:cs typeface="Montserrat"/>
              <a:sym typeface="Montserrat"/>
            </a:endParaRPr>
          </a:p>
        </p:txBody>
      </p:sp>
      <p:sp>
        <p:nvSpPr>
          <p:cNvPr id="206" name="Google Shape;206;p21"/>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2"/>
          <p:cNvSpPr/>
          <p:nvPr/>
        </p:nvSpPr>
        <p:spPr>
          <a:xfrm>
            <a:off x="0" y="-9699"/>
            <a:ext cx="4035300" cy="6250800"/>
          </a:xfrm>
          <a:prstGeom prst="rect">
            <a:avLst/>
          </a:prstGeom>
          <a:gradFill>
            <a:gsLst>
              <a:gs pos="0">
                <a:srgbClr val="7E0006"/>
              </a:gs>
              <a:gs pos="50000">
                <a:srgbClr val="B60009"/>
              </a:gs>
              <a:gs pos="100000">
                <a:srgbClr val="DB000B"/>
              </a:gs>
            </a:gsLst>
            <a:lin ang="1890004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pic>
        <p:nvPicPr>
          <p:cNvPr id="212" name="Google Shape;212;p22"/>
          <p:cNvPicPr preferRelativeResize="0"/>
          <p:nvPr/>
        </p:nvPicPr>
        <p:blipFill rotWithShape="1">
          <a:blip r:embed="rId3">
            <a:alphaModFix/>
          </a:blip>
          <a:srcRect/>
          <a:stretch/>
        </p:blipFill>
        <p:spPr>
          <a:xfrm>
            <a:off x="1109159" y="2277387"/>
            <a:ext cx="1816983" cy="769404"/>
          </a:xfrm>
          <a:prstGeom prst="rect">
            <a:avLst/>
          </a:prstGeom>
          <a:noFill/>
          <a:ln>
            <a:noFill/>
          </a:ln>
        </p:spPr>
      </p:pic>
      <p:sp>
        <p:nvSpPr>
          <p:cNvPr id="213" name="Google Shape;213;p22"/>
          <p:cNvSpPr txBox="1"/>
          <p:nvPr/>
        </p:nvSpPr>
        <p:spPr>
          <a:xfrm>
            <a:off x="5301212" y="1408385"/>
            <a:ext cx="4694100" cy="37311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2800"/>
              <a:buFont typeface="Arial"/>
              <a:buNone/>
            </a:pPr>
            <a:r>
              <a:rPr lang="en-US" sz="5200" b="1">
                <a:solidFill>
                  <a:srgbClr val="C00000"/>
                </a:solidFill>
                <a:latin typeface="Montserrat"/>
                <a:ea typeface="Montserrat"/>
                <a:cs typeface="Montserrat"/>
                <a:sym typeface="Montserrat"/>
              </a:rPr>
              <a:t>PPSD RICAS &amp; SAT Performance</a:t>
            </a:r>
            <a:endParaRPr sz="8400" b="1" i="0" u="none" strike="noStrike" cap="none">
              <a:solidFill>
                <a:srgbClr val="C00000"/>
              </a:solidFill>
              <a:latin typeface="Montserrat"/>
              <a:ea typeface="Montserrat"/>
              <a:cs typeface="Montserrat"/>
              <a:sym typeface="Montserrat"/>
            </a:endParaRPr>
          </a:p>
        </p:txBody>
      </p:sp>
      <p:sp>
        <p:nvSpPr>
          <p:cNvPr id="214" name="Google Shape;214;p22"/>
          <p:cNvSpPr/>
          <p:nvPr/>
        </p:nvSpPr>
        <p:spPr>
          <a:xfrm>
            <a:off x="476313" y="144943"/>
            <a:ext cx="112395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215" name="Google Shape;215;p22"/>
          <p:cNvSpPr/>
          <p:nvPr/>
        </p:nvSpPr>
        <p:spPr>
          <a:xfrm>
            <a:off x="3694800" y="6405167"/>
            <a:ext cx="4839900" cy="32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3"/>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ELA</a:t>
            </a:r>
            <a:endParaRPr sz="2800">
              <a:solidFill>
                <a:srgbClr val="CA0921"/>
              </a:solidFill>
            </a:endParaRPr>
          </a:p>
        </p:txBody>
      </p:sp>
      <p:pic>
        <p:nvPicPr>
          <p:cNvPr id="222" name="Google Shape;222;p23" title="Chart"/>
          <p:cNvPicPr preferRelativeResize="0"/>
          <p:nvPr/>
        </p:nvPicPr>
        <p:blipFill>
          <a:blip r:embed="rId3">
            <a:alphaModFix/>
          </a:blip>
          <a:stretch>
            <a:fillRect/>
          </a:stretch>
        </p:blipFill>
        <p:spPr>
          <a:xfrm>
            <a:off x="1809750" y="951000"/>
            <a:ext cx="8572500" cy="5300663"/>
          </a:xfrm>
          <a:prstGeom prst="rect">
            <a:avLst/>
          </a:prstGeom>
          <a:noFill/>
          <a:ln>
            <a:noFill/>
          </a:ln>
        </p:spPr>
      </p:pic>
      <p:sp>
        <p:nvSpPr>
          <p:cNvPr id="223" name="Google Shape;223;p23"/>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4"/>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RICAS Math</a:t>
            </a:r>
            <a:endParaRPr sz="2800">
              <a:solidFill>
                <a:srgbClr val="CA0921"/>
              </a:solidFill>
            </a:endParaRPr>
          </a:p>
        </p:txBody>
      </p:sp>
      <p:pic>
        <p:nvPicPr>
          <p:cNvPr id="230" name="Google Shape;230;p24" title="Chart"/>
          <p:cNvPicPr preferRelativeResize="0"/>
          <p:nvPr/>
        </p:nvPicPr>
        <p:blipFill>
          <a:blip r:embed="rId3">
            <a:alphaModFix/>
          </a:blip>
          <a:stretch>
            <a:fillRect/>
          </a:stretch>
        </p:blipFill>
        <p:spPr>
          <a:xfrm>
            <a:off x="1809750" y="951000"/>
            <a:ext cx="8572500" cy="5300663"/>
          </a:xfrm>
          <a:prstGeom prst="rect">
            <a:avLst/>
          </a:prstGeom>
          <a:noFill/>
          <a:ln>
            <a:noFill/>
          </a:ln>
        </p:spPr>
      </p:pic>
      <p:sp>
        <p:nvSpPr>
          <p:cNvPr id="231" name="Google Shape;231;p24"/>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5"/>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SAT</a:t>
            </a:r>
            <a:endParaRPr/>
          </a:p>
        </p:txBody>
      </p:sp>
      <p:pic>
        <p:nvPicPr>
          <p:cNvPr id="238" name="Google Shape;238;p25" title="Chart"/>
          <p:cNvPicPr preferRelativeResize="0"/>
          <p:nvPr/>
        </p:nvPicPr>
        <p:blipFill>
          <a:blip r:embed="rId3">
            <a:alphaModFix/>
          </a:blip>
          <a:stretch>
            <a:fillRect/>
          </a:stretch>
        </p:blipFill>
        <p:spPr>
          <a:xfrm>
            <a:off x="7249488" y="561325"/>
            <a:ext cx="4534525" cy="2788700"/>
          </a:xfrm>
          <a:prstGeom prst="rect">
            <a:avLst/>
          </a:prstGeom>
          <a:noFill/>
          <a:ln>
            <a:noFill/>
          </a:ln>
          <a:effectLst>
            <a:outerShdw blurRad="57150" dist="19050" dir="5400000" algn="bl" rotWithShape="0">
              <a:srgbClr val="000000">
                <a:alpha val="50000"/>
              </a:srgbClr>
            </a:outerShdw>
          </a:effectLst>
        </p:spPr>
      </p:pic>
      <p:pic>
        <p:nvPicPr>
          <p:cNvPr id="239" name="Google Shape;239;p25" title="Chart"/>
          <p:cNvPicPr preferRelativeResize="0"/>
          <p:nvPr/>
        </p:nvPicPr>
        <p:blipFill>
          <a:blip r:embed="rId4">
            <a:alphaModFix/>
          </a:blip>
          <a:stretch>
            <a:fillRect/>
          </a:stretch>
        </p:blipFill>
        <p:spPr>
          <a:xfrm>
            <a:off x="7249504" y="3507975"/>
            <a:ext cx="4534496" cy="2788700"/>
          </a:xfrm>
          <a:prstGeom prst="rect">
            <a:avLst/>
          </a:prstGeom>
          <a:noFill/>
          <a:ln>
            <a:noFill/>
          </a:ln>
          <a:effectLst>
            <a:outerShdw blurRad="57150" dist="19050" dir="5400000" algn="bl" rotWithShape="0">
              <a:srgbClr val="000000">
                <a:alpha val="50000"/>
              </a:srgbClr>
            </a:outerShdw>
          </a:effectLst>
        </p:spPr>
      </p:pic>
      <p:sp>
        <p:nvSpPr>
          <p:cNvPr id="240" name="Google Shape;240;p25"/>
          <p:cNvSpPr txBox="1"/>
          <p:nvPr/>
        </p:nvSpPr>
        <p:spPr>
          <a:xfrm>
            <a:off x="720075" y="1409275"/>
            <a:ext cx="5128500" cy="38613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PPSD's SAT scores have increased in both ELA and Math. </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The ELA proficiency rate of 29.8% is the highest for PPSD since the state began using the SAT as its assessment in 2017-2018.</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p:txBody>
      </p:sp>
      <p:sp>
        <p:nvSpPr>
          <p:cNvPr id="241" name="Google Shape;241;p25"/>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5"/>
        <p:cNvGrpSpPr/>
        <p:nvPr/>
      </p:nvGrpSpPr>
      <p:grpSpPr>
        <a:xfrm>
          <a:off x="0" y="0"/>
          <a:ext cx="0" cy="0"/>
          <a:chOff x="0" y="0"/>
          <a:chExt cx="0" cy="0"/>
        </a:xfrm>
      </p:grpSpPr>
      <p:pic>
        <p:nvPicPr>
          <p:cNvPr id="246" name="Google Shape;246;p26"/>
          <p:cNvPicPr preferRelativeResize="0"/>
          <p:nvPr/>
        </p:nvPicPr>
        <p:blipFill rotWithShape="1">
          <a:blip r:embed="rId3">
            <a:alphaModFix/>
          </a:blip>
          <a:srcRect t="8533"/>
          <a:stretch/>
        </p:blipFill>
        <p:spPr>
          <a:xfrm>
            <a:off x="20" y="10"/>
            <a:ext cx="12191980" cy="6857991"/>
          </a:xfrm>
          <a:prstGeom prst="rect">
            <a:avLst/>
          </a:prstGeom>
          <a:noFill/>
          <a:ln>
            <a:noFill/>
          </a:ln>
        </p:spPr>
      </p:pic>
      <p:sp>
        <p:nvSpPr>
          <p:cNvPr id="247" name="Google Shape;247;p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48" name="Google Shape;248;p26"/>
          <p:cNvGrpSpPr/>
          <p:nvPr/>
        </p:nvGrpSpPr>
        <p:grpSpPr>
          <a:xfrm>
            <a:off x="571500" y="1309500"/>
            <a:ext cx="11212567" cy="5109000"/>
            <a:chOff x="3080" y="587032"/>
            <a:chExt cx="10509483" cy="3177239"/>
          </a:xfrm>
        </p:grpSpPr>
        <p:sp>
          <p:nvSpPr>
            <p:cNvPr id="249" name="Google Shape;249;p26"/>
            <p:cNvSpPr/>
            <p:nvPr/>
          </p:nvSpPr>
          <p:spPr>
            <a:xfrm>
              <a:off x="3080" y="587032"/>
              <a:ext cx="2444100" cy="1466400"/>
            </a:xfrm>
            <a:prstGeom prst="rect">
              <a:avLst/>
            </a:prstGeom>
            <a:gradFill>
              <a:gsLst>
                <a:gs pos="0">
                  <a:srgbClr val="497D4C"/>
                </a:gs>
                <a:gs pos="50000">
                  <a:srgbClr val="116F1D"/>
                </a:gs>
                <a:gs pos="100000">
                  <a:srgbClr val="0B641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0" name="Google Shape;250;p26"/>
            <p:cNvSpPr txBox="1"/>
            <p:nvPr/>
          </p:nvSpPr>
          <p:spPr>
            <a:xfrm>
              <a:off x="3080" y="587032"/>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2100" b="1" i="0" u="none" strike="noStrike" cap="none">
                  <a:solidFill>
                    <a:schemeClr val="lt1"/>
                  </a:solidFill>
                  <a:latin typeface="Montserrat"/>
                  <a:ea typeface="Montserrat"/>
                  <a:cs typeface="Montserrat"/>
                  <a:sym typeface="Montserrat"/>
                </a:rPr>
                <a:t>RICAS Highlights</a:t>
              </a:r>
              <a:endParaRPr sz="2100" b="0" i="0" u="none" strike="noStrike" cap="none">
                <a:solidFill>
                  <a:schemeClr val="lt1"/>
                </a:solidFill>
                <a:latin typeface="Montserrat"/>
                <a:ea typeface="Montserrat"/>
                <a:cs typeface="Montserrat"/>
                <a:sym typeface="Montserrat"/>
              </a:endParaRPr>
            </a:p>
          </p:txBody>
        </p:sp>
        <p:sp>
          <p:nvSpPr>
            <p:cNvPr id="251" name="Google Shape;251;p26"/>
            <p:cNvSpPr/>
            <p:nvPr/>
          </p:nvSpPr>
          <p:spPr>
            <a:xfrm>
              <a:off x="2691541" y="587032"/>
              <a:ext cx="2444100" cy="1466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2" name="Google Shape;252;p26"/>
            <p:cNvSpPr txBox="1"/>
            <p:nvPr/>
          </p:nvSpPr>
          <p:spPr>
            <a:xfrm>
              <a:off x="2691541" y="587032"/>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Asa Messer</a:t>
              </a:r>
              <a:r>
                <a:rPr lang="en-US" sz="1800" b="0" i="0" u="none" strike="noStrike" cap="none">
                  <a:solidFill>
                    <a:schemeClr val="lt1"/>
                  </a:solidFill>
                  <a:latin typeface="Montserrat"/>
                  <a:ea typeface="Montserrat"/>
                  <a:cs typeface="Montserrat"/>
                  <a:sym typeface="Montserrat"/>
                </a:rPr>
                <a:t> - Math increase of 12.1 percentage points, ELA increase of 23.4 percentage points.</a:t>
              </a:r>
              <a:endParaRPr sz="1800" b="0" i="0" u="none" strike="noStrike" cap="none">
                <a:solidFill>
                  <a:schemeClr val="lt1"/>
                </a:solidFill>
                <a:latin typeface="Montserrat"/>
                <a:ea typeface="Montserrat"/>
                <a:cs typeface="Montserrat"/>
                <a:sym typeface="Montserrat"/>
              </a:endParaRPr>
            </a:p>
          </p:txBody>
        </p:sp>
        <p:sp>
          <p:nvSpPr>
            <p:cNvPr id="253" name="Google Shape;253;p26"/>
            <p:cNvSpPr/>
            <p:nvPr/>
          </p:nvSpPr>
          <p:spPr>
            <a:xfrm>
              <a:off x="5380002" y="587032"/>
              <a:ext cx="2444100" cy="1466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4" name="Google Shape;254;p26"/>
            <p:cNvSpPr txBox="1"/>
            <p:nvPr/>
          </p:nvSpPr>
          <p:spPr>
            <a:xfrm>
              <a:off x="5380002" y="587032"/>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Kennedy</a:t>
              </a:r>
              <a:r>
                <a:rPr lang="en-US" sz="1800" b="0" i="0" u="none" strike="noStrike" cap="none">
                  <a:solidFill>
                    <a:schemeClr val="lt1"/>
                  </a:solidFill>
                  <a:latin typeface="Montserrat"/>
                  <a:ea typeface="Montserrat"/>
                  <a:cs typeface="Montserrat"/>
                  <a:sym typeface="Montserrat"/>
                </a:rPr>
                <a:t> - Math increase of 11.1 percentage points.</a:t>
              </a:r>
              <a:endParaRPr sz="1800" b="0" i="0" u="none" strike="noStrike" cap="none">
                <a:solidFill>
                  <a:schemeClr val="lt1"/>
                </a:solidFill>
                <a:latin typeface="Montserrat"/>
                <a:ea typeface="Montserrat"/>
                <a:cs typeface="Montserrat"/>
                <a:sym typeface="Montserrat"/>
              </a:endParaRPr>
            </a:p>
          </p:txBody>
        </p:sp>
        <p:sp>
          <p:nvSpPr>
            <p:cNvPr id="255" name="Google Shape;255;p26"/>
            <p:cNvSpPr/>
            <p:nvPr/>
          </p:nvSpPr>
          <p:spPr>
            <a:xfrm>
              <a:off x="8068463" y="587032"/>
              <a:ext cx="2444100" cy="1466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6" name="Google Shape;256;p26"/>
            <p:cNvSpPr txBox="1"/>
            <p:nvPr/>
          </p:nvSpPr>
          <p:spPr>
            <a:xfrm>
              <a:off x="8068463" y="587032"/>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Veazie</a:t>
              </a:r>
              <a:r>
                <a:rPr lang="en-US" sz="1800" b="0" i="0" u="none" strike="noStrike" cap="none">
                  <a:solidFill>
                    <a:schemeClr val="lt1"/>
                  </a:solidFill>
                  <a:latin typeface="Montserrat"/>
                  <a:ea typeface="Montserrat"/>
                  <a:cs typeface="Montserrat"/>
                  <a:sym typeface="Montserrat"/>
                </a:rPr>
                <a:t> - Math increase of 10.6 percentage points.</a:t>
              </a:r>
              <a:endParaRPr sz="1800" b="0" i="0" u="none" strike="noStrike" cap="none">
                <a:solidFill>
                  <a:schemeClr val="lt1"/>
                </a:solidFill>
                <a:latin typeface="Montserrat"/>
                <a:ea typeface="Montserrat"/>
                <a:cs typeface="Montserrat"/>
                <a:sym typeface="Montserrat"/>
              </a:endParaRPr>
            </a:p>
          </p:txBody>
        </p:sp>
        <p:sp>
          <p:nvSpPr>
            <p:cNvPr id="257" name="Google Shape;257;p26"/>
            <p:cNvSpPr/>
            <p:nvPr/>
          </p:nvSpPr>
          <p:spPr>
            <a:xfrm>
              <a:off x="3080" y="2297871"/>
              <a:ext cx="2444100" cy="1466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58" name="Google Shape;258;p26"/>
            <p:cNvSpPr txBox="1"/>
            <p:nvPr/>
          </p:nvSpPr>
          <p:spPr>
            <a:xfrm>
              <a:off x="3080" y="2297871"/>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2100" b="1" i="0" u="none" strike="noStrike" cap="none">
                  <a:solidFill>
                    <a:schemeClr val="lt1"/>
                  </a:solidFill>
                  <a:latin typeface="Montserrat"/>
                  <a:ea typeface="Montserrat"/>
                  <a:cs typeface="Montserrat"/>
                  <a:sym typeface="Montserrat"/>
                </a:rPr>
                <a:t>SAT Highlights</a:t>
              </a:r>
              <a:endParaRPr sz="2100" b="0" i="0" u="none" strike="noStrike" cap="none">
                <a:solidFill>
                  <a:schemeClr val="lt1"/>
                </a:solidFill>
                <a:latin typeface="Montserrat"/>
                <a:ea typeface="Montserrat"/>
                <a:cs typeface="Montserrat"/>
                <a:sym typeface="Montserrat"/>
              </a:endParaRPr>
            </a:p>
          </p:txBody>
        </p:sp>
        <p:sp>
          <p:nvSpPr>
            <p:cNvPr id="259" name="Google Shape;259;p26"/>
            <p:cNvSpPr/>
            <p:nvPr/>
          </p:nvSpPr>
          <p:spPr>
            <a:xfrm>
              <a:off x="2691541" y="2297871"/>
              <a:ext cx="2444100" cy="1466400"/>
            </a:xfrm>
            <a:prstGeom prst="rect">
              <a:avLst/>
            </a:pr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60" name="Google Shape;260;p26"/>
            <p:cNvSpPr txBox="1"/>
            <p:nvPr/>
          </p:nvSpPr>
          <p:spPr>
            <a:xfrm>
              <a:off x="2691541" y="2297871"/>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JSEC </a:t>
              </a:r>
              <a:r>
                <a:rPr lang="en-US" sz="1800" b="0" i="0" u="none" strike="noStrike" cap="none">
                  <a:solidFill>
                    <a:schemeClr val="lt1"/>
                  </a:solidFill>
                  <a:latin typeface="Montserrat"/>
                  <a:ea typeface="Montserrat"/>
                  <a:cs typeface="Montserrat"/>
                  <a:sym typeface="Montserrat"/>
                </a:rPr>
                <a:t>- Math increase of 8.9 percentage points, ELA increase of 17.8 percentage points.</a:t>
              </a:r>
              <a:endParaRPr sz="1800" b="0" i="0" u="none" strike="noStrike" cap="none">
                <a:solidFill>
                  <a:schemeClr val="lt1"/>
                </a:solidFill>
                <a:latin typeface="Montserrat"/>
                <a:ea typeface="Montserrat"/>
                <a:cs typeface="Montserrat"/>
                <a:sym typeface="Montserrat"/>
              </a:endParaRPr>
            </a:p>
          </p:txBody>
        </p:sp>
        <p:sp>
          <p:nvSpPr>
            <p:cNvPr id="261" name="Google Shape;261;p26"/>
            <p:cNvSpPr/>
            <p:nvPr/>
          </p:nvSpPr>
          <p:spPr>
            <a:xfrm>
              <a:off x="5380002" y="2297871"/>
              <a:ext cx="2444100" cy="1466400"/>
            </a:xfrm>
            <a:prstGeom prst="rect">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62" name="Google Shape;262;p26"/>
            <p:cNvSpPr txBox="1"/>
            <p:nvPr/>
          </p:nvSpPr>
          <p:spPr>
            <a:xfrm>
              <a:off x="5380002" y="2297871"/>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PCTA</a:t>
              </a:r>
              <a:r>
                <a:rPr lang="en-US" sz="1800" b="0" i="0" u="none" strike="noStrike" cap="none">
                  <a:solidFill>
                    <a:schemeClr val="lt1"/>
                  </a:solidFill>
                  <a:latin typeface="Montserrat"/>
                  <a:ea typeface="Montserrat"/>
                  <a:cs typeface="Montserrat"/>
                  <a:sym typeface="Montserrat"/>
                </a:rPr>
                <a:t> - Math increase of 7.5 percentage points, ELA increase of 8.3 percentage points.</a:t>
              </a:r>
              <a:endParaRPr sz="1800" b="0" i="0" u="none" strike="noStrike" cap="none">
                <a:solidFill>
                  <a:schemeClr val="lt1"/>
                </a:solidFill>
                <a:latin typeface="Montserrat"/>
                <a:ea typeface="Montserrat"/>
                <a:cs typeface="Montserrat"/>
                <a:sym typeface="Montserrat"/>
              </a:endParaRPr>
            </a:p>
          </p:txBody>
        </p:sp>
        <p:sp>
          <p:nvSpPr>
            <p:cNvPr id="263" name="Google Shape;263;p26"/>
            <p:cNvSpPr/>
            <p:nvPr/>
          </p:nvSpPr>
          <p:spPr>
            <a:xfrm>
              <a:off x="8068463" y="2297871"/>
              <a:ext cx="2444100" cy="1466400"/>
            </a:xfrm>
            <a:prstGeom prst="rect">
              <a:avLst/>
            </a:prstGeom>
            <a:solidFill>
              <a:srgbClr val="D86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64" name="Google Shape;264;p26"/>
            <p:cNvSpPr txBox="1"/>
            <p:nvPr/>
          </p:nvSpPr>
          <p:spPr>
            <a:xfrm>
              <a:off x="8068463" y="2297871"/>
              <a:ext cx="2444100" cy="14664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Montserrat"/>
                <a:buNone/>
              </a:pPr>
              <a:r>
                <a:rPr lang="en-US" sz="1800" b="1" i="0" u="none" strike="noStrike" cap="none">
                  <a:solidFill>
                    <a:schemeClr val="lt1"/>
                  </a:solidFill>
                  <a:latin typeface="Montserrat"/>
                  <a:ea typeface="Montserrat"/>
                  <a:cs typeface="Montserrat"/>
                  <a:sym typeface="Montserrat"/>
                </a:rPr>
                <a:t>Classical </a:t>
              </a:r>
              <a:r>
                <a:rPr lang="en-US" sz="1800" b="0" i="0" u="none" strike="noStrike" cap="none">
                  <a:solidFill>
                    <a:schemeClr val="lt1"/>
                  </a:solidFill>
                  <a:latin typeface="Montserrat"/>
                  <a:ea typeface="Montserrat"/>
                  <a:cs typeface="Montserrat"/>
                  <a:sym typeface="Montserrat"/>
                </a:rPr>
                <a:t>- Math proficiency of 60.1% (1.8% higher than last year), ELA proficiency rate of 88.8% (5% higher than last year).</a:t>
              </a:r>
              <a:endParaRPr sz="1800" b="0" i="0" u="none" strike="noStrike" cap="none">
                <a:solidFill>
                  <a:schemeClr val="lt1"/>
                </a:solidFill>
                <a:latin typeface="Montserrat"/>
                <a:ea typeface="Montserrat"/>
                <a:cs typeface="Montserrat"/>
                <a:sym typeface="Montserrat"/>
              </a:endParaRPr>
            </a:p>
          </p:txBody>
        </p:sp>
      </p:grpSp>
      <p:sp>
        <p:nvSpPr>
          <p:cNvPr id="265" name="Google Shape;265;p26"/>
          <p:cNvSpPr txBox="1">
            <a:spLocks noGrp="1"/>
          </p:cNvSpPr>
          <p:nvPr>
            <p:ph type="title"/>
          </p:nvPr>
        </p:nvSpPr>
        <p:spPr>
          <a:xfrm>
            <a:off x="312425" y="304800"/>
            <a:ext cx="11567100" cy="1004700"/>
          </a:xfrm>
          <a:prstGeom prst="rect">
            <a:avLst/>
          </a:prstGeom>
        </p:spPr>
        <p:txBody>
          <a:bodyPr spcFirstLastPara="1" wrap="square" lIns="91425" tIns="45700" rIns="91425" bIns="45700" anchor="ctr" anchorCtr="0">
            <a:normAutofit/>
          </a:bodyPr>
          <a:lstStyle/>
          <a:p>
            <a:pPr marL="114300" lvl="0" indent="0" algn="l" rtl="0">
              <a:spcBef>
                <a:spcPts val="0"/>
              </a:spcBef>
              <a:spcAft>
                <a:spcPts val="0"/>
              </a:spcAft>
              <a:buNone/>
            </a:pPr>
            <a:r>
              <a:rPr lang="en-US" sz="3400">
                <a:solidFill>
                  <a:srgbClr val="CA0921"/>
                </a:solidFill>
              </a:rPr>
              <a:t>Spotlight Schools</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7"/>
          <p:cNvSpPr/>
          <p:nvPr/>
        </p:nvSpPr>
        <p:spPr>
          <a:xfrm>
            <a:off x="0" y="-9699"/>
            <a:ext cx="4035300" cy="6250800"/>
          </a:xfrm>
          <a:prstGeom prst="rect">
            <a:avLst/>
          </a:prstGeom>
          <a:gradFill>
            <a:gsLst>
              <a:gs pos="0">
                <a:srgbClr val="7E0006"/>
              </a:gs>
              <a:gs pos="50000">
                <a:srgbClr val="B60009"/>
              </a:gs>
              <a:gs pos="100000">
                <a:srgbClr val="DB000B"/>
              </a:gs>
            </a:gsLst>
            <a:lin ang="1890004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pic>
        <p:nvPicPr>
          <p:cNvPr id="271" name="Google Shape;271;p27"/>
          <p:cNvPicPr preferRelativeResize="0"/>
          <p:nvPr/>
        </p:nvPicPr>
        <p:blipFill rotWithShape="1">
          <a:blip r:embed="rId3">
            <a:alphaModFix/>
          </a:blip>
          <a:srcRect/>
          <a:stretch/>
        </p:blipFill>
        <p:spPr>
          <a:xfrm>
            <a:off x="1109159" y="2277387"/>
            <a:ext cx="1816983" cy="769404"/>
          </a:xfrm>
          <a:prstGeom prst="rect">
            <a:avLst/>
          </a:prstGeom>
          <a:noFill/>
          <a:ln>
            <a:noFill/>
          </a:ln>
        </p:spPr>
      </p:pic>
      <p:sp>
        <p:nvSpPr>
          <p:cNvPr id="272" name="Google Shape;272;p27"/>
          <p:cNvSpPr txBox="1"/>
          <p:nvPr/>
        </p:nvSpPr>
        <p:spPr>
          <a:xfrm>
            <a:off x="5301212" y="1408385"/>
            <a:ext cx="4694100" cy="37311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2800"/>
              <a:buFont typeface="Arial"/>
              <a:buNone/>
            </a:pPr>
            <a:r>
              <a:rPr lang="en-US" sz="5200" b="1">
                <a:solidFill>
                  <a:srgbClr val="C00000"/>
                </a:solidFill>
                <a:latin typeface="Montserrat"/>
                <a:ea typeface="Montserrat"/>
                <a:cs typeface="Montserrat"/>
                <a:sym typeface="Montserrat"/>
              </a:rPr>
              <a:t>PPSD </a:t>
            </a:r>
            <a:endParaRPr sz="5200" b="1">
              <a:solidFill>
                <a:srgbClr val="C00000"/>
              </a:solidFill>
              <a:latin typeface="Montserrat"/>
              <a:ea typeface="Montserrat"/>
              <a:cs typeface="Montserrat"/>
              <a:sym typeface="Montserrat"/>
            </a:endParaRPr>
          </a:p>
          <a:p>
            <a:pPr marL="0" lvl="0" indent="0" algn="ctr" rtl="0">
              <a:spcBef>
                <a:spcPts val="0"/>
              </a:spcBef>
              <a:spcAft>
                <a:spcPts val="0"/>
              </a:spcAft>
              <a:buClr>
                <a:schemeClr val="dk1"/>
              </a:buClr>
              <a:buSzPts val="2800"/>
              <a:buFont typeface="Arial"/>
              <a:buNone/>
            </a:pPr>
            <a:r>
              <a:rPr lang="en-US" sz="5200" b="1">
                <a:solidFill>
                  <a:srgbClr val="C00000"/>
                </a:solidFill>
                <a:latin typeface="Montserrat"/>
                <a:ea typeface="Montserrat"/>
                <a:cs typeface="Montserrat"/>
                <a:sym typeface="Montserrat"/>
              </a:rPr>
              <a:t>Attendance</a:t>
            </a:r>
            <a:endParaRPr sz="5200" b="1">
              <a:solidFill>
                <a:srgbClr val="C00000"/>
              </a:solidFill>
              <a:latin typeface="Montserrat"/>
              <a:ea typeface="Montserrat"/>
              <a:cs typeface="Montserrat"/>
              <a:sym typeface="Montserrat"/>
            </a:endParaRPr>
          </a:p>
        </p:txBody>
      </p:sp>
      <p:sp>
        <p:nvSpPr>
          <p:cNvPr id="273" name="Google Shape;273;p27"/>
          <p:cNvSpPr/>
          <p:nvPr/>
        </p:nvSpPr>
        <p:spPr>
          <a:xfrm>
            <a:off x="476313" y="144943"/>
            <a:ext cx="112395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274" name="Google Shape;274;p27"/>
          <p:cNvSpPr/>
          <p:nvPr/>
        </p:nvSpPr>
        <p:spPr>
          <a:xfrm>
            <a:off x="3694800" y="6405167"/>
            <a:ext cx="4839900" cy="32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8"/>
          <p:cNvSpPr txBox="1">
            <a:spLocks noGrp="1"/>
          </p:cNvSpPr>
          <p:nvPr>
            <p:ph type="title"/>
          </p:nvPr>
        </p:nvSpPr>
        <p:spPr>
          <a:xfrm>
            <a:off x="312420" y="304800"/>
            <a:ext cx="11567100" cy="646200"/>
          </a:xfrm>
          <a:prstGeom prst="rect">
            <a:avLst/>
          </a:prstGeom>
        </p:spPr>
        <p:txBody>
          <a:bodyPr spcFirstLastPara="1" wrap="square" lIns="91425" tIns="45700" rIns="91425" bIns="45700" anchor="ctr" anchorCtr="0">
            <a:noAutofit/>
          </a:bodyPr>
          <a:lstStyle/>
          <a:p>
            <a:pPr marL="114300" lvl="0" indent="0" algn="l" rtl="0">
              <a:spcBef>
                <a:spcPts val="0"/>
              </a:spcBef>
              <a:spcAft>
                <a:spcPts val="0"/>
              </a:spcAft>
              <a:buNone/>
            </a:pPr>
            <a:r>
              <a:rPr lang="en-US" sz="2800">
                <a:solidFill>
                  <a:srgbClr val="CA0921"/>
                </a:solidFill>
              </a:rPr>
              <a:t>PPSD - Chronic Absenteeism by Year</a:t>
            </a:r>
            <a:endParaRPr/>
          </a:p>
        </p:txBody>
      </p:sp>
      <p:pic>
        <p:nvPicPr>
          <p:cNvPr id="281" name="Google Shape;281;p28" title="Chart"/>
          <p:cNvPicPr preferRelativeResize="0"/>
          <p:nvPr/>
        </p:nvPicPr>
        <p:blipFill>
          <a:blip r:embed="rId3">
            <a:alphaModFix/>
          </a:blip>
          <a:stretch>
            <a:fillRect/>
          </a:stretch>
        </p:blipFill>
        <p:spPr>
          <a:xfrm>
            <a:off x="6271350" y="1409276"/>
            <a:ext cx="5512674" cy="3408700"/>
          </a:xfrm>
          <a:prstGeom prst="rect">
            <a:avLst/>
          </a:prstGeom>
          <a:noFill/>
          <a:ln>
            <a:noFill/>
          </a:ln>
          <a:effectLst>
            <a:outerShdw blurRad="57150" dist="19050" dir="5400000" algn="bl" rotWithShape="0">
              <a:srgbClr val="000000">
                <a:alpha val="50000"/>
              </a:srgbClr>
            </a:outerShdw>
          </a:effectLst>
        </p:spPr>
      </p:pic>
      <p:sp>
        <p:nvSpPr>
          <p:cNvPr id="282" name="Google Shape;282;p28"/>
          <p:cNvSpPr txBox="1"/>
          <p:nvPr/>
        </p:nvSpPr>
        <p:spPr>
          <a:xfrm>
            <a:off x="643875" y="1409275"/>
            <a:ext cx="5128500" cy="50052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PPSD has shown a consistent improvement in decreasing the rate of chronic absenteeism. </a:t>
            </a:r>
            <a:endParaRPr sz="2400">
              <a:solidFill>
                <a:srgbClr val="40525B"/>
              </a:solidFill>
              <a:latin typeface="Montserrat"/>
              <a:ea typeface="Montserrat"/>
              <a:cs typeface="Montserrat"/>
              <a:sym typeface="Montserrat"/>
            </a:endParaRPr>
          </a:p>
          <a:p>
            <a:pPr marL="457200" lvl="0" indent="0" algn="l" rtl="0">
              <a:spcBef>
                <a:spcPts val="0"/>
              </a:spcBef>
              <a:spcAft>
                <a:spcPts val="0"/>
              </a:spcAft>
              <a:buNone/>
            </a:pPr>
            <a:endParaRPr sz="2400">
              <a:solidFill>
                <a:srgbClr val="40525B"/>
              </a:solidFill>
              <a:latin typeface="Montserrat"/>
              <a:ea typeface="Montserrat"/>
              <a:cs typeface="Montserrat"/>
              <a:sym typeface="Montserrat"/>
            </a:endParaRPr>
          </a:p>
          <a:p>
            <a:pPr marL="457200" lvl="0" indent="-381000" algn="l" rtl="0">
              <a:spcBef>
                <a:spcPts val="0"/>
              </a:spcBef>
              <a:spcAft>
                <a:spcPts val="0"/>
              </a:spcAft>
              <a:buClr>
                <a:srgbClr val="40525B"/>
              </a:buClr>
              <a:buSzPts val="2400"/>
              <a:buFont typeface="Montserrat"/>
              <a:buChar char="●"/>
            </a:pPr>
            <a:r>
              <a:rPr lang="en-US" sz="2400">
                <a:solidFill>
                  <a:srgbClr val="40525B"/>
                </a:solidFill>
                <a:latin typeface="Montserrat"/>
                <a:ea typeface="Montserrat"/>
                <a:cs typeface="Montserrat"/>
                <a:sym typeface="Montserrat"/>
              </a:rPr>
              <a:t>Last year the percent of students chronically absent reached 36% bringing us to our pre-pandemic levels.</a:t>
            </a:r>
            <a:endParaRPr sz="2400">
              <a:solidFill>
                <a:srgbClr val="40525B"/>
              </a:solidFill>
              <a:latin typeface="Montserrat"/>
              <a:ea typeface="Montserrat"/>
              <a:cs typeface="Montserrat"/>
              <a:sym typeface="Montserrat"/>
            </a:endParaRPr>
          </a:p>
        </p:txBody>
      </p:sp>
      <p:sp>
        <p:nvSpPr>
          <p:cNvPr id="283" name="Google Shape;283;p28"/>
          <p:cNvSpPr/>
          <p:nvPr/>
        </p:nvSpPr>
        <p:spPr>
          <a:xfrm>
            <a:off x="3814225" y="6446250"/>
            <a:ext cx="4641600" cy="246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710</Words>
  <Application>Microsoft Office PowerPoint</Application>
  <PresentationFormat>Widescreen</PresentationFormat>
  <Paragraphs>107</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Calibri</vt:lpstr>
      <vt:lpstr>Montserrat</vt:lpstr>
      <vt:lpstr>Quattrocento Sans</vt:lpstr>
      <vt:lpstr>Arial</vt:lpstr>
      <vt:lpstr>2_Office Theme</vt:lpstr>
      <vt:lpstr>2_Office Theme</vt:lpstr>
      <vt:lpstr>PowerPoint Presentation</vt:lpstr>
      <vt:lpstr>PowerPoint Presentation</vt:lpstr>
      <vt:lpstr>PPSD Overall Performance</vt:lpstr>
      <vt:lpstr>RICAS ELA Change - PPSD vs State</vt:lpstr>
      <vt:lpstr>RICAS ELA Change - PPSD vs State</vt:lpstr>
      <vt:lpstr>RICAS ELA Change - PPSD vs Similar Districts</vt:lpstr>
      <vt:lpstr>RICAS Math Change - PPSD vs State</vt:lpstr>
      <vt:lpstr>RICAS Math Change - PPSD vs State</vt:lpstr>
      <vt:lpstr>RICAS Math Change - PPSD vs Similar Districts</vt:lpstr>
      <vt:lpstr>SAT ELA - Change in Proficiency</vt:lpstr>
      <vt:lpstr>SAT Math - Change in Proficiency</vt:lpstr>
      <vt:lpstr>Changes in Chronic Absenteeism by District</vt:lpstr>
      <vt:lpstr>PowerPoint Presentation</vt:lpstr>
      <vt:lpstr>RICAS ELA</vt:lpstr>
      <vt:lpstr>RICAS Math</vt:lpstr>
      <vt:lpstr>SAT</vt:lpstr>
      <vt:lpstr>Spotlight Schools</vt:lpstr>
      <vt:lpstr>PowerPoint Presentation</vt:lpstr>
      <vt:lpstr>PPSD - Chronic Absenteeism by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DeMelendez, Martha</dc:creator>
  <cp:lastModifiedBy>DeMelendez, Martha</cp:lastModifiedBy>
  <cp:revision>1</cp:revision>
  <dcterms:modified xsi:type="dcterms:W3CDTF">2024-11-20T20:41:22Z</dcterms:modified>
</cp:coreProperties>
</file>