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90" r:id="rId14"/>
    <p:sldId id="272" r:id="rId15"/>
    <p:sldId id="273" r:id="rId16"/>
    <p:sldId id="274" r:id="rId17"/>
    <p:sldId id="275" r:id="rId18"/>
    <p:sldId id="276" r:id="rId19"/>
    <p:sldId id="277" r:id="rId20"/>
    <p:sldId id="291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</p:sldIdLst>
  <p:sldSz cx="12192000" cy="6858000"/>
  <p:notesSz cx="7011988" cy="9297988"/>
  <p:embeddedFontLst>
    <p:embeddedFont>
      <p:font typeface="Montserrat" panose="020B0604020202020204" charset="0"/>
      <p:regular r:id="rId34"/>
      <p:bold r:id="rId35"/>
      <p:italic r:id="rId36"/>
      <p:boldItalic r:id="rId37"/>
    </p:embeddedFont>
    <p:embeddedFont>
      <p:font typeface="Libre Franklin" panose="020B060402020202020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Quattrocento Sans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92">
          <p15:clr>
            <a:srgbClr val="A4A3A4"/>
          </p15:clr>
        </p15:guide>
        <p15:guide id="3" pos="7488">
          <p15:clr>
            <a:srgbClr val="A4A3A4"/>
          </p15:clr>
        </p15:guide>
        <p15:guide id="4" pos="255">
          <p15:clr>
            <a:srgbClr val="A4A3A4"/>
          </p15:clr>
        </p15:guide>
        <p15:guide id="5" pos="7423">
          <p15:clr>
            <a:srgbClr val="A4A3A4"/>
          </p15:clr>
        </p15:guide>
        <p15:guide id="6" pos="52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gD9gsvGaRFfe3SVHB2opDZI9ia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BE7A33-9EF5-40CA-A100-C3120B2DB4FE}">
  <a:tblStyle styleId="{9CBE7A33-9EF5-40CA-A100-C3120B2DB4F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B5D5BB6-CF1E-4B51-876A-777B64A80F7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60"/>
      </p:cViewPr>
      <p:guideLst>
        <p:guide orient="horz" pos="2160"/>
        <p:guide pos="192"/>
        <p:guide pos="7488"/>
        <p:guide pos="255"/>
        <p:guide pos="7423"/>
        <p:guide pos="5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Average Pre-K SPED </a:t>
            </a:r>
            <a:r>
              <a:rPr lang="en-US" baseline="0" dirty="0" smtClean="0"/>
              <a:t>Revenues and Costs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per student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Pre-k Special Education</c:v>
                </c:pt>
              </c:strCache>
            </c:strRef>
          </c:cat>
          <c:val>
            <c:numRef>
              <c:f>Sheet1!$B$2</c:f>
              <c:numCache>
                <c:formatCode>"$"#,##0_);[Red]\("$"#,##0\)</c:formatCode>
                <c:ptCount val="1"/>
                <c:pt idx="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5-4D70-8532-8E7FE3682F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In-district cost per student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Pre-k Special Education</c:v>
                </c:pt>
              </c:strCache>
            </c:strRef>
          </c:cat>
          <c:val>
            <c:numRef>
              <c:f>Sheet1!$C$2</c:f>
              <c:numCache>
                <c:formatCode>"$"#,##0_);[Red]\("$"#,##0\)</c:formatCode>
                <c:ptCount val="1"/>
                <c:pt idx="0">
                  <c:v>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5-4D70-8532-8E7FE3682F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Out of district tuition per student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Pre-k Special Education</c:v>
                </c:pt>
              </c:strCache>
            </c:strRef>
          </c:cat>
          <c:val>
            <c:numRef>
              <c:f>Sheet1!$D$2</c:f>
              <c:numCache>
                <c:formatCode>"$"#,##0_);[Red]\("$"#,##0\)</c:formatCode>
                <c:ptCount val="1"/>
                <c:pt idx="0">
                  <c:v>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5-4D70-8532-8E7FE3682F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13776"/>
        <c:axId val="3811280"/>
      </c:barChart>
      <c:catAx>
        <c:axId val="381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280"/>
        <c:crosses val="autoZero"/>
        <c:auto val="1"/>
        <c:lblAlgn val="ctr"/>
        <c:lblOffset val="100"/>
        <c:noMultiLvlLbl val="0"/>
      </c:catAx>
      <c:valAx>
        <c:axId val="381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528" cy="466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1838" y="0"/>
            <a:ext cx="3038528" cy="466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6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199" y="4474656"/>
            <a:ext cx="5609590" cy="3661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31476"/>
            <a:ext cx="3038528" cy="46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1838" y="8831476"/>
            <a:ext cx="3038528" cy="46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701199" y="4474656"/>
            <a:ext cx="5609590" cy="3661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82" name="Google Shape;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96" name="Google Shape;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12" name="Google Shape;1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38" name="Google Shape;13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55" name="Google Shape;1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69" name="Google Shape;1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3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3" name="Google Shape;1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3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2" name="Google Shape;212;p3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3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2" name="Google Shape;222;p3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69" name="Google Shape;1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94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4" name="Google Shape;25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3" name="Google Shape;27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69" name="Google Shape;1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6096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4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4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4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25" name="Google Shape;325;p4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:notes"/>
          <p:cNvSpPr txBox="1">
            <a:spLocks noGrp="1"/>
          </p:cNvSpPr>
          <p:nvPr>
            <p:ph type="body" idx="1"/>
          </p:nvPr>
        </p:nvSpPr>
        <p:spPr>
          <a:xfrm>
            <a:off x="685955" y="4401302"/>
            <a:ext cx="5487643" cy="36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330" name="Google Shape;33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:notes"/>
          <p:cNvSpPr txBox="1">
            <a:spLocks noGrp="1"/>
          </p:cNvSpPr>
          <p:nvPr>
            <p:ph type="body" idx="1"/>
          </p:nvPr>
        </p:nvSpPr>
        <p:spPr>
          <a:xfrm>
            <a:off x="701199" y="4474656"/>
            <a:ext cx="5609590" cy="3661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4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59" name="Google Shape;359;p4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" name="Google Shape;38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8" name="Google Shape;40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" name="Google Shape;20;p20"/>
          <p:cNvGrpSpPr/>
          <p:nvPr/>
        </p:nvGrpSpPr>
        <p:grpSpPr>
          <a:xfrm>
            <a:off x="-72868" y="-65757"/>
            <a:ext cx="12390277" cy="6100165"/>
            <a:chOff x="-72868" y="-65757"/>
            <a:chExt cx="12390277" cy="6100165"/>
          </a:xfrm>
        </p:grpSpPr>
        <p:grpSp>
          <p:nvGrpSpPr>
            <p:cNvPr id="21" name="Google Shape;21;p20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22" name="Google Shape;22;p20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3" name="Google Shape;23;p20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4" name="Google Shape;24;p20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25" name="Google Shape;25;p20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26" name="Google Shape;26;p20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7" name="Google Shape;27;p20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588"/>
            <a:ext cx="1588" cy="1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9"/>
          <p:cNvSpPr/>
          <p:nvPr/>
        </p:nvSpPr>
        <p:spPr>
          <a:xfrm>
            <a:off x="0" y="6324600"/>
            <a:ext cx="12192000" cy="5333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2" name="Google Shape;12;p19"/>
          <p:cNvCxnSpPr/>
          <p:nvPr/>
        </p:nvCxnSpPr>
        <p:spPr>
          <a:xfrm>
            <a:off x="152400" y="6324600"/>
            <a:ext cx="11811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" name="Google Shape;13;p19"/>
          <p:cNvSpPr txBox="1"/>
          <p:nvPr/>
        </p:nvSpPr>
        <p:spPr>
          <a:xfrm>
            <a:off x="11666760" y="6460489"/>
            <a:ext cx="36580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" name="Google Shape;14;p19"/>
          <p:cNvPicPr preferRelativeResize="0"/>
          <p:nvPr/>
        </p:nvPicPr>
        <p:blipFill rotWithShape="1">
          <a:blip r:embed="rId5">
            <a:alphaModFix/>
          </a:blip>
          <a:srcRect l="6252" t="16327" r="5260" b="18523"/>
          <a:stretch/>
        </p:blipFill>
        <p:spPr>
          <a:xfrm>
            <a:off x="152400" y="6434611"/>
            <a:ext cx="709327" cy="3133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19"/>
          <p:cNvCxnSpPr/>
          <p:nvPr/>
        </p:nvCxnSpPr>
        <p:spPr>
          <a:xfrm>
            <a:off x="994064" y="6493098"/>
            <a:ext cx="0" cy="229001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19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1"/>
          </p:nvPr>
        </p:nvSpPr>
        <p:spPr>
          <a:xfrm>
            <a:off x="312420" y="1295401"/>
            <a:ext cx="1156716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" descr="Imagen que contiene interior, persona, computer, computador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 l="2033" t="9700" r="3251" b="10390"/>
          <a:stretch/>
        </p:blipFill>
        <p:spPr>
          <a:xfrm>
            <a:off x="-30773" y="44911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/>
          <p:nvPr/>
        </p:nvSpPr>
        <p:spPr>
          <a:xfrm>
            <a:off x="914400" y="1485900"/>
            <a:ext cx="4572000" cy="3886200"/>
          </a:xfrm>
          <a:prstGeom prst="rect">
            <a:avLst/>
          </a:prstGeom>
          <a:solidFill>
            <a:srgbClr val="CC0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0601" y="2250831"/>
            <a:ext cx="2439598" cy="103305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1121229" y="3553308"/>
            <a:ext cx="4066592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Providence Public Schools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School Board Updates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December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2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85" name="Google Shape;85;p12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86" name="Google Shape;86;p12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87" name="Google Shape;87;p12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88" name="Google Shape;88;p12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89" name="Google Shape;89;p12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90" name="Google Shape;90;p12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2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92" name="Google Shape;92;p12"/>
          <p:cNvSpPr txBox="1"/>
          <p:nvPr/>
        </p:nvSpPr>
        <p:spPr>
          <a:xfrm>
            <a:off x="1343608" y="1107515"/>
            <a:ext cx="101631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 with City of Providence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Capital plan and swing space update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2"/>
          <p:cNvSpPr/>
          <p:nvPr/>
        </p:nvSpPr>
        <p:spPr>
          <a:xfrm>
            <a:off x="1202116" y="2006283"/>
            <a:ext cx="6064898" cy="478972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3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99" name="Google Shape;99;p13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00" name="Google Shape;100;p13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1" name="Google Shape;101;p13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2" name="Google Shape;102;p13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03" name="Google Shape;103;p13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04" name="Google Shape;104;p13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5" name="Google Shape;105;p13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06" name="Google Shape;106;p13"/>
          <p:cNvSpPr/>
          <p:nvPr/>
        </p:nvSpPr>
        <p:spPr>
          <a:xfrm>
            <a:off x="381000" y="312735"/>
            <a:ext cx="118110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Settlement was for two 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separate legal actions taken by the 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City of 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Providence against the Commissioner for withholding funds due to the City’s failure to meet their statutory obligation</a:t>
            </a:r>
            <a:endParaRPr sz="19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03852" y="1661131"/>
            <a:ext cx="11120745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PPSD and the City of Providence had </a:t>
            </a:r>
            <a:r>
              <a:rPr lang="en-US" sz="16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two separate pending </a:t>
            </a:r>
            <a:r>
              <a:rPr lang="en-US" sz="1600" b="1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legal matters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1) FY24 City 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contribution;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 2) FY25 City 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contribution</a:t>
            </a: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endParaRPr sz="16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 </a:t>
            </a:r>
            <a:r>
              <a:rPr lang="en-US" sz="1600" b="0" i="0" u="none" strike="noStrike" cap="none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November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8, Superior Court Judge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Lanphear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ruled in favor of PPSD, confirming that the City had failed to meet their </a:t>
            </a:r>
            <a:r>
              <a:rPr lang="en-US" sz="1600" b="1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funding </a:t>
            </a:r>
            <a:r>
              <a:rPr lang="en-US" sz="16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obligation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PPSD and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that the Commissioner had the authority to withhold funds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4213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Judge’s decision </a:t>
            </a:r>
            <a:r>
              <a:rPr lang="en-US" sz="16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confirmed PPSD’s calculation for maintenance of effort</a:t>
            </a:r>
            <a:endParaRPr sz="16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84213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Judge scheduled a hearing to set the exact amount of funds owed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/>
          <p:nvPr/>
        </p:nvSpPr>
        <p:spPr>
          <a:xfrm rot="10800000" flipH="1">
            <a:off x="5053408" y="3947198"/>
            <a:ext cx="2021633" cy="21771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503852" y="4319875"/>
            <a:ext cx="11120745" cy="6894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Prior to the Judge setting the amount, the parties engaged in negotiations and ultimately reached a settlement agreement</a:t>
            </a:r>
            <a:endParaRPr sz="1600" b="0" i="1" u="sng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4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15" name="Google Shape;115;p14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16" name="Google Shape;116;p14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7" name="Google Shape;117;p14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8" name="Google Shape;118;p14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19" name="Google Shape;119;p14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20" name="Google Shape;120;p14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1" name="Google Shape;121;p14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22" name="Google Shape;122;p14"/>
          <p:cNvSpPr/>
          <p:nvPr/>
        </p:nvSpPr>
        <p:spPr>
          <a:xfrm>
            <a:off x="381000" y="312735"/>
            <a:ext cx="106392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Settlement covers four fiscal years</a:t>
            </a: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616842" y="1258139"/>
            <a:ext cx="2555570" cy="642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FY24</a:t>
            </a:r>
            <a:endParaRPr sz="2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3468900" y="1258139"/>
            <a:ext cx="2555570" cy="642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FY25</a:t>
            </a:r>
            <a:endParaRPr sz="2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4"/>
          <p:cNvSpPr/>
          <p:nvPr/>
        </p:nvSpPr>
        <p:spPr>
          <a:xfrm>
            <a:off x="6320958" y="1258139"/>
            <a:ext cx="2555570" cy="642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FY26</a:t>
            </a:r>
            <a:endParaRPr sz="2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9173016" y="1258139"/>
            <a:ext cx="2555570" cy="642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FY27</a:t>
            </a:r>
            <a:endParaRPr sz="2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616842" y="1900493"/>
            <a:ext cx="2555570" cy="16312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$4M</a:t>
            </a:r>
            <a:endParaRPr sz="20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($134M total)</a:t>
            </a:r>
            <a:endParaRPr sz="20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468900" y="1900493"/>
            <a:ext cx="2555570" cy="16312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$8M + $3M in energy credits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($143.5M total + $3M expense reduction)</a:t>
            </a:r>
            <a:endParaRPr sz="20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6320958" y="1900492"/>
            <a:ext cx="2555570" cy="16312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$147M total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9173016" y="1900492"/>
            <a:ext cx="2555570" cy="16312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$147M + % increase in state aid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4"/>
          <p:cNvSpPr txBox="1"/>
          <p:nvPr/>
        </p:nvSpPr>
        <p:spPr>
          <a:xfrm>
            <a:off x="616842" y="3531709"/>
            <a:ext cx="255557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Less than $148M budgeted and $155.6M owed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PPSD will close remaining gap with reserves and ESSER indirect</a:t>
            </a: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4"/>
          <p:cNvSpPr txBox="1"/>
          <p:nvPr/>
        </p:nvSpPr>
        <p:spPr>
          <a:xfrm>
            <a:off x="3468900" y="3531709"/>
            <a:ext cx="25555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Allows PPSD to balance budget; less than $162.2M owed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6320958" y="3531709"/>
            <a:ext cx="25555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$0.5M net increase in revenue/expenses from FY25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4"/>
          <p:cNvSpPr/>
          <p:nvPr/>
        </p:nvSpPr>
        <p:spPr>
          <a:xfrm>
            <a:off x="3371461" y="1212461"/>
            <a:ext cx="2774302" cy="4890884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3850433" y="5769638"/>
            <a:ext cx="201541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Current fiscal year</a:t>
            </a:r>
            <a:endParaRPr sz="1400" b="0" i="1" u="none" strike="noStrike" cap="none">
              <a:solidFill>
                <a:srgbClr val="C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27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41" name="Google Shape;141;p27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42" name="Google Shape;142;p27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3" name="Google Shape;143;p27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4" name="Google Shape;144;p27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45" name="Google Shape;145;p27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46" name="Google Shape;146;p27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7" name="Google Shape;147;p27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48" name="Google Shape;148;p27"/>
          <p:cNvSpPr/>
          <p:nvPr/>
        </p:nvSpPr>
        <p:spPr>
          <a:xfrm>
            <a:off x="381000" y="312735"/>
            <a:ext cx="106392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Settlement enables PPSD to avoid FY25 cuts and provides clarity for the future</a:t>
            </a: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322896" y="1162151"/>
            <a:ext cx="5496944" cy="493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Benefits</a:t>
            </a: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322896" y="1655217"/>
            <a:ext cx="5496944" cy="15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will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avoid significant reductions to transportation, sports, and staffing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Both PPSD and City have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greater clarity on funding for this year and future years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avoiding uncertainty that the district has faced in each year of the intervention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Provides for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increases in FY27 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based on state aid increases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6501342" y="1162151"/>
            <a:ext cx="5496944" cy="493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Additional Considerations</a:t>
            </a: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6501342" y="1655217"/>
            <a:ext cx="5496944" cy="15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additional funding to reverse cuts 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already made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must significantly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reduce reserves 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order to close out FY24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will need to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keep spending freeze in place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to address costs from IT incident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anticipates a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challenging FY26 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with flat City funding compared FY24 and FY25 and difficult early state aid projections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continues to see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increased student need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will also be negotiating contracts for all bargaining units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28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58" name="Google Shape;158;p28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59" name="Google Shape;159;p28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0" name="Google Shape;160;p28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1" name="Google Shape;161;p28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62" name="Google Shape;162;p28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63" name="Google Shape;163;p28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4" name="Google Shape;164;p28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65" name="Google Shape;165;p28"/>
          <p:cNvSpPr/>
          <p:nvPr/>
        </p:nvSpPr>
        <p:spPr>
          <a:xfrm>
            <a:off x="381000" y="312735"/>
            <a:ext cx="106392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503852" y="1661131"/>
            <a:ext cx="11120745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PPSD is in early stages of planning for FY26, using revenue and expense projections to determine overall financial picture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January and February we will work with schools to plan school budgets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will continue to provide updates at School Board Finance and School Board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9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72" name="Google Shape;172;p29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73" name="Google Shape;173;p29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4" name="Google Shape;174;p29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5" name="Google Shape;175;p29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76" name="Google Shape;176;p29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77" name="Google Shape;177;p29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8" name="Google Shape;178;p29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79" name="Google Shape;179;p29"/>
          <p:cNvSpPr txBox="1"/>
          <p:nvPr/>
        </p:nvSpPr>
        <p:spPr>
          <a:xfrm>
            <a:off x="1343608" y="1107515"/>
            <a:ext cx="10163040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 with City of Providence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Capital plan and swing space update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Updates on Phases 1 –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Engagement and Next Steps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215241" y="2293972"/>
            <a:ext cx="6064898" cy="99302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Capital Plan Priorities</a:t>
            </a:r>
            <a:r>
              <a:rPr lang="en-US" sz="2800" b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 sz="2800" b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b="0">
                <a:latin typeface="Montserrat"/>
                <a:ea typeface="Montserrat"/>
                <a:cs typeface="Montserrat"/>
                <a:sym typeface="Montserrat"/>
              </a:rPr>
              <a:t>We have a once-in-a-lifetime opportunity to raise expectations for what our students deserve.</a:t>
            </a:r>
            <a:endParaRPr sz="1600" b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77550" y="1307800"/>
            <a:ext cx="68091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9600" marR="0" lvl="0" indent="-412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Big, </a:t>
            </a: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transformational projects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entire schools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412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Reimagining the middle grades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experience with the Pre-K through 8 model and </a:t>
            </a: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expanded pre-kindergarten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412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Newer and fewer 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right-size the number of buildings for Providence’s current and projected enrollment 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412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</a:t>
            </a: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families live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and ensure all communities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benefit from school construction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1400" y="1155200"/>
            <a:ext cx="5286000" cy="43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7018649" y="5548451"/>
            <a:ext cx="1956300" cy="461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abandoned Windmill Ave. school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9878353" y="5548450"/>
            <a:ext cx="1956300" cy="646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Fully renovated Narducci Learning Center, reopened Fall 2023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" name="Google Shape;195;p31"/>
          <p:cNvGraphicFramePr/>
          <p:nvPr/>
        </p:nvGraphicFramePr>
        <p:xfrm>
          <a:off x="223365" y="1108196"/>
          <a:ext cx="6519475" cy="5026185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364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Project</a:t>
                      </a:r>
                      <a:endParaRPr sz="1200" u="none" strike="noStrike" cap="none"/>
                    </a:p>
                  </a:txBody>
                  <a:tcPr marL="4050" marR="4050" marT="4050" marB="291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51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Grades </a:t>
                      </a:r>
                      <a:endParaRPr sz="1200" u="none" strike="noStrike" cap="none"/>
                    </a:p>
                  </a:txBody>
                  <a:tcPr marL="4050" marR="4050" marT="4050" marB="291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51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Status</a:t>
                      </a:r>
                      <a:endParaRPr sz="1200" u="none" strike="noStrike" cap="none"/>
                    </a:p>
                  </a:txBody>
                  <a:tcPr marL="4050" marR="4050" marT="4050" marB="291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51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62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Completed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 </a:t>
                      </a:r>
                      <a:endParaRPr sz="1200" u="none" strike="noStrike" cap="none"/>
                    </a:p>
                  </a:txBody>
                  <a:tcPr marL="4050" marR="4050" marT="4050" marB="291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BA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Narducci Learning Center 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District swing space</a:t>
                      </a:r>
                      <a:endParaRPr sz="1200" i="1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Completed Summer 2023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D'Abate Elementary School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PK-5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Completed Fall 2023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Frank Spaziano Elementary School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PK-5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Completed Fall 2023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Pleasant View Elementary School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PK-5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Completed Fall 2024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7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In Construction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BA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Classical High School – Phase 1 completed 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9-12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Fall 2025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On track for Winter 2024</a:t>
                      </a:r>
                      <a:endParaRPr sz="1200" i="1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1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Hope High School – Phase 1 completed 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9-12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Phase I Completed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Winter 2024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Phase 2 Winter 2024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2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Pre-Construction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BA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Frank Spaziano Middle School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6-8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2026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Harry Kizirian Prek</a:t>
                      </a:r>
                      <a:r>
                        <a:rPr lang="en-US" sz="1200" u="none" strike="noStrike" cap="none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-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2026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Fogarty Prek-8 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2026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2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In Design Development 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BA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Lima/Stuart 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2027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Messer / West Broadway 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PK-8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2027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Mount Pleasant High School 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9-12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Target Summer 2027 </a:t>
                      </a:r>
                      <a:endParaRPr sz="1200" u="none" strike="noStrike" cap="none"/>
                    </a:p>
                  </a:txBody>
                  <a:tcPr marL="24300" marR="12150" marT="12150" marB="81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96" name="Google Shape;196;p31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Capital Plan Phases 1 - 3: Projects Completed &amp; Underway</a:t>
            </a:r>
            <a:r>
              <a:rPr lang="en-US" sz="2800" b="0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 sz="2800" b="0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Six major projects completed by Summer 2025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" name="Google Shape;19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3742" y="1108196"/>
            <a:ext cx="4524375" cy="51339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Phase 1 Projects Recently Completed</a:t>
            </a:r>
            <a:r>
              <a:rPr lang="en-US" sz="2800" b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 sz="2800" b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b="0">
                <a:latin typeface="Montserrat"/>
                <a:ea typeface="Montserrat"/>
                <a:cs typeface="Montserrat"/>
                <a:sym typeface="Montserrat"/>
              </a:rPr>
              <a:t>Pleasant View Elementary, Classical High, and Hope High</a:t>
            </a:r>
            <a:endParaRPr sz="1600" b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117046" y="1210277"/>
            <a:ext cx="6311675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873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follows program: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Accessible spaces, HVAC upgrades, and indoor therapeutic spaces for Pleasant View Elementary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Dance studio for Hope High School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1162663" y="5665972"/>
            <a:ext cx="4454435" cy="27695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Ribbon cutting for Pleasant View Elementary, fall 2025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6970149" y="5527492"/>
            <a:ext cx="4454435" cy="27695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Hope High School renovated auditorium arts event, Fall 2025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6325" y="2126050"/>
            <a:ext cx="5403423" cy="303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400" y="2866233"/>
            <a:ext cx="4636416" cy="2596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Phase 2 Projects Breaking Ground</a:t>
            </a:r>
            <a:br>
              <a:rPr lang="en-US" sz="2800">
                <a:solidFill>
                  <a:srgbClr val="CA0921"/>
                </a:solidFill>
              </a:rPr>
            </a:br>
            <a:r>
              <a:rPr lang="en-US" b="0">
                <a:latin typeface="Montserrat"/>
                <a:ea typeface="Montserrat"/>
                <a:cs typeface="Montserrat"/>
                <a:sym typeface="Montserrat"/>
              </a:rPr>
              <a:t>Kizirian Elementary to PK-8, Fogarty Elementary to PK-8, and Spaziano Middle School for PK-8  </a:t>
            </a:r>
            <a:endParaRPr sz="1600" b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6095970" y="1497749"/>
            <a:ext cx="5962667" cy="1846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Finalized design documents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track for Summer 2026 completion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Swing space for Kizirian located at Narducci, Fogarty at Laurel Hill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Spaziano middle school to create PK-8 Dual Language campus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6970149" y="5527492"/>
            <a:ext cx="4454435" cy="27695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Placeholder for caption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 t="1" b="36827"/>
          <a:stretch/>
        </p:blipFill>
        <p:spPr>
          <a:xfrm>
            <a:off x="2490550" y="4224774"/>
            <a:ext cx="9701450" cy="260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420" y="951000"/>
            <a:ext cx="5449173" cy="3751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Phase 3 Projects in Engagement &amp; Design</a:t>
            </a:r>
            <a:br>
              <a:rPr lang="en-US" sz="2800">
                <a:solidFill>
                  <a:srgbClr val="CA0921"/>
                </a:solidFill>
              </a:rPr>
            </a:br>
            <a:r>
              <a:rPr lang="en-US" b="0">
                <a:latin typeface="Montserrat"/>
                <a:ea typeface="Montserrat"/>
                <a:cs typeface="Montserrat"/>
                <a:sym typeface="Montserrat"/>
              </a:rPr>
              <a:t>Alfred Lima </a:t>
            </a:r>
            <a:r>
              <a:rPr lang="en-US" b="0"/>
              <a:t>dual language</a:t>
            </a:r>
            <a:r>
              <a:rPr lang="en-US" b="0">
                <a:latin typeface="Montserrat"/>
                <a:ea typeface="Montserrat"/>
                <a:cs typeface="Montserrat"/>
                <a:sym typeface="Montserrat"/>
              </a:rPr>
              <a:t> PK-8 at site of Stuart, Messer/West Broadway to PK-8, and Mount Pleasant High partial rebuild</a:t>
            </a:r>
            <a:endParaRPr sz="1600" b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4"/>
          <p:cNvSpPr txBox="1"/>
          <p:nvPr/>
        </p:nvSpPr>
        <p:spPr>
          <a:xfrm>
            <a:off x="6095970" y="1497749"/>
            <a:ext cx="5962667" cy="96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Faculty engagement and school engagement through educational visioning sessions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63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track to break ground Summer 2025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34"/>
          <p:cNvPicPr preferRelativeResize="0"/>
          <p:nvPr/>
        </p:nvPicPr>
        <p:blipFill rotWithShape="1">
          <a:blip r:embed="rId3">
            <a:alphaModFix/>
          </a:blip>
          <a:srcRect b="39528"/>
          <a:stretch/>
        </p:blipFill>
        <p:spPr>
          <a:xfrm>
            <a:off x="370590" y="1497749"/>
            <a:ext cx="5660261" cy="417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/>
          <p:cNvPicPr preferRelativeResize="0"/>
          <p:nvPr/>
        </p:nvPicPr>
        <p:blipFill rotWithShape="1">
          <a:blip r:embed="rId4">
            <a:alphaModFix/>
          </a:blip>
          <a:srcRect t="16996" r="35878" b="28648"/>
          <a:stretch/>
        </p:blipFill>
        <p:spPr>
          <a:xfrm>
            <a:off x="6348871" y="3322553"/>
            <a:ext cx="5646944" cy="2275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9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72" name="Google Shape;172;p29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73" name="Google Shape;173;p29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4" name="Google Shape;174;p29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5" name="Google Shape;175;p29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76" name="Google Shape;176;p29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77" name="Google Shape;177;p29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8" name="Google Shape;178;p29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79" name="Google Shape;179;p29"/>
          <p:cNvSpPr txBox="1"/>
          <p:nvPr/>
        </p:nvSpPr>
        <p:spPr>
          <a:xfrm>
            <a:off x="1343608" y="1107515"/>
            <a:ext cx="10163040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 with City of Providence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Capital plan and swing space update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Updates on Phases 1 –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Engagement and Next Steps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215241" y="3355715"/>
            <a:ext cx="6064898" cy="46504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911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/>
          <p:nvPr/>
        </p:nvSpPr>
        <p:spPr>
          <a:xfrm>
            <a:off x="-3797081" y="1646411"/>
            <a:ext cx="206049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Capital Plan Phase 4: Projects Planned and Approved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Voters approved next phase of construction in November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48" name="Google Shape;248;p36"/>
          <p:cNvGraphicFramePr/>
          <p:nvPr/>
        </p:nvGraphicFramePr>
        <p:xfrm>
          <a:off x="1257300" y="3266133"/>
          <a:ext cx="4242550" cy="283972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424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New Build or Like-New Renovation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B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Roger Williams PK-8 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Robert F Kennedy PK-8 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Martin Luther King K-5 and Early Childhood Center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Nathaniel Greene PK-8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Hope High School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Vartan Gregorian K-5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Carnevale/DelSesto PK-8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49" name="Google Shape;249;p36"/>
          <p:cNvGraphicFramePr/>
          <p:nvPr/>
        </p:nvGraphicFramePr>
        <p:xfrm>
          <a:off x="6280340" y="3266133"/>
          <a:ext cx="4242825" cy="309830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424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Restore to New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Central High School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E-Cubed High School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Alvarez High School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Nathan Bishop 6-8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Bailey K-5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Young &amp; Woods K-5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JSEC High School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Leviton Dual Language K-5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7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PCTA High</a:t>
                      </a:r>
                      <a:endParaRPr sz="1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0" name="Google Shape;250;p36"/>
          <p:cNvSpPr txBox="1"/>
          <p:nvPr/>
        </p:nvSpPr>
        <p:spPr>
          <a:xfrm>
            <a:off x="514706" y="1116106"/>
            <a:ext cx="11103889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Phase 4 provides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once in a lifetime opportunity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to dramatically expand access to new schools in Providence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Historic state reimbursement requires work to be completed on aggressive timeline with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careful planning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</a:t>
            </a:r>
            <a:r>
              <a:rPr lang="en-U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began engagement early</a:t>
            </a: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with School Board meeting in September and subsequent school/neighborhood engagement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3119718" y="2844053"/>
            <a:ext cx="50493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sng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Phase 4 Project List</a:t>
            </a:r>
            <a:endParaRPr sz="1800" b="0" i="1" u="sng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/>
        </p:nvSpPr>
        <p:spPr>
          <a:xfrm>
            <a:off x="283101" y="288176"/>
            <a:ext cx="11567100" cy="84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Planning: What We’ve Done</a:t>
            </a:r>
            <a:endParaRPr sz="28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September we shared options, preliminary recommendations, and next steps regarding school construction with the School Board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37"/>
          <p:cNvSpPr/>
          <p:nvPr/>
        </p:nvSpPr>
        <p:spPr>
          <a:xfrm>
            <a:off x="307304" y="1181116"/>
            <a:ext cx="11609877" cy="295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9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 we shared</a:t>
            </a:r>
            <a:endParaRPr sz="19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37"/>
          <p:cNvSpPr/>
          <p:nvPr/>
        </p:nvSpPr>
        <p:spPr>
          <a:xfrm>
            <a:off x="283101" y="1476442"/>
            <a:ext cx="11821559" cy="2143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Swing space is critical 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it is necessary for 6 of 13 remaining projects, including final phase 3 project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Messer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presented several options in September depending on available swing space</a:t>
            </a:r>
            <a:endParaRPr sz="15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PPSD will explore potential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school reconfigurations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 PK-8 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expansion as well as to create swing space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Merger of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Messer and West Broadway as part of Phase 3, with exploration of potential merger of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Kizirian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Hopkins</a:t>
            </a:r>
            <a:endParaRPr dirty="0"/>
          </a:p>
        </p:txBody>
      </p:sp>
      <p:sp>
        <p:nvSpPr>
          <p:cNvPr id="259" name="Google Shape;259;p37"/>
          <p:cNvSpPr/>
          <p:nvPr/>
        </p:nvSpPr>
        <p:spPr>
          <a:xfrm>
            <a:off x="307304" y="3072689"/>
            <a:ext cx="11609877" cy="295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9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 we have done since then</a:t>
            </a:r>
            <a:endParaRPr sz="19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307304" y="3389348"/>
            <a:ext cx="11601089" cy="81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Joined 9 City Council ward meetings across the City in September and October as well as PTO meetings at schools with upcoming projects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Letters to Hopkins and Kizirian families about potential merger</a:t>
            </a:r>
            <a:endParaRPr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Meetings with families and faculty members at Hopkins and Kizirian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Posted information on facility condition, enrollment information for Hopkins online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Detailed scheduling, programming, and facilities reviews with current enrollment information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37"/>
          <p:cNvSpPr/>
          <p:nvPr/>
        </p:nvSpPr>
        <p:spPr>
          <a:xfrm rot="10800000" flipH="1">
            <a:off x="4650704" y="5231987"/>
            <a:ext cx="2975547" cy="17238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7"/>
          <p:cNvSpPr/>
          <p:nvPr/>
        </p:nvSpPr>
        <p:spPr>
          <a:xfrm>
            <a:off x="307304" y="5512819"/>
            <a:ext cx="11609877" cy="96418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Based on this information,</a:t>
            </a:r>
            <a:r>
              <a:rPr lang="en-US"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 we have revised recommendations</a:t>
            </a:r>
            <a:r>
              <a:rPr lang="en-US"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for capital projects for next year, which includes some changes to preliminary recommendations shared in September.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will engage communities further on these revised recommendations and communicate a final decision no later than January 10.</a:t>
            </a:r>
            <a:endParaRPr sz="1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Planning: Asa Messer </a:t>
            </a:r>
            <a:endParaRPr sz="28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Carl Lauro identified as recommended swing space to house Asa Messer during construction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38"/>
          <p:cNvSpPr txBox="1"/>
          <p:nvPr/>
        </p:nvSpPr>
        <p:spPr>
          <a:xfrm>
            <a:off x="304800" y="1090150"/>
            <a:ext cx="75657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did we consider?</a:t>
            </a:r>
            <a:endParaRPr sz="17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Relocation of </a:t>
            </a:r>
            <a:r>
              <a:rPr lang="en-US" sz="1700" b="0" i="0" u="none" strike="noStrike" cap="none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Asa</a:t>
            </a: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Messer to a swing space for 2025-26 and </a:t>
            </a:r>
            <a:r>
              <a:rPr lang="en-US" sz="17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2026-27</a:t>
            </a:r>
            <a:endParaRPr sz="17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Asa</a:t>
            </a: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Messer is the final approved Phase 1-3 project that requires swing space, and already acts as a PK-8 community with WBMS</a:t>
            </a:r>
            <a:endParaRPr sz="17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065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Recommendation</a:t>
            </a:r>
            <a:endParaRPr sz="17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Based on size of school and neighborhood proximity, Carl Lauro identified as strong location for swing space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City received construction bids to perform building improvements for use as swing space through 2027 and beyond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8" descr="https://lh7-rt.googleusercontent.com/slidesz/AGV_vUfUNJNyZmcV920qfoJOxOh8OZb7zFJ_WHchlC0UYl2yGews9qF4GsWv-p3e-YUVR31YG04Kr-GhmkuNyRVb2ZPJB97vy1yJdgoP0Bbvd4FPTyV7II2VJKf2jFO-Y__ZLGs1WeZoh5StdAiBNzIJvOhP6nQEpsJKEY6aJRY_62Rw47ogEHj1nw=s2048?key=d4HxMGekIJOG_4-StrBQOg"/>
          <p:cNvPicPr preferRelativeResize="0"/>
          <p:nvPr/>
        </p:nvPicPr>
        <p:blipFill rotWithShape="1">
          <a:blip r:embed="rId3">
            <a:alphaModFix/>
          </a:blip>
          <a:srcRect l="2651" b="2524"/>
          <a:stretch/>
        </p:blipFill>
        <p:spPr>
          <a:xfrm>
            <a:off x="7870613" y="1631101"/>
            <a:ext cx="4298681" cy="3333752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70" name="Google Shape;270;p38"/>
          <p:cNvSpPr txBox="1"/>
          <p:nvPr/>
        </p:nvSpPr>
        <p:spPr>
          <a:xfrm>
            <a:off x="8184630" y="1071797"/>
            <a:ext cx="36051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Draft Site Plan for Asa Messer/West Broadway PK-8</a:t>
            </a:r>
            <a:endParaRPr sz="1800" b="0" i="1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/>
          <p:nvPr/>
        </p:nvSpPr>
        <p:spPr>
          <a:xfrm>
            <a:off x="312451" y="38652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Planning: Kizirian &amp; Hopkins</a:t>
            </a:r>
            <a:endParaRPr sz="28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Transitioning toward a PK-8 community and maximizing swing space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176420" y="1090162"/>
            <a:ext cx="8378700" cy="17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did we consider?</a:t>
            </a:r>
            <a:endParaRPr sz="17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Merge of Kizirian ES and Hopkins MS for 2025-26 school year, together at Narducci Learning Center and use of Hopkins middle school for swing space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Analyzed programs, enrollment, engagement with faculty and families</a:t>
            </a:r>
            <a:endParaRPr sz="17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39"/>
          <p:cNvSpPr/>
          <p:nvPr/>
        </p:nvSpPr>
        <p:spPr>
          <a:xfrm>
            <a:off x="176420" y="2897167"/>
            <a:ext cx="8249123" cy="334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06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Findings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Hopkins cohorts are larger than is feasible to merge in the Narducci Learning Center without significant disruption to school programming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Merging the schools would not allow for aligned PK-8 programming (e.g., special education, MLL programming)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2025-26,  Grade 5 students from Kizirian will grow in a Grade 6 cohort within Kizirian at Narducci</a:t>
            </a:r>
            <a:endParaRPr sz="17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Hopkins will not merge with Kizirian and Hopkins Grade 7 and 8 to remain at Hopkins building</a:t>
            </a:r>
            <a:endParaRPr sz="17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8" name="Google Shape;278;p39"/>
          <p:cNvPicPr preferRelativeResize="0"/>
          <p:nvPr/>
        </p:nvPicPr>
        <p:blipFill rotWithShape="1">
          <a:blip r:embed="rId3">
            <a:alphaModFix/>
          </a:blip>
          <a:srcRect l="-9616" r="15702" b="16140"/>
          <a:stretch/>
        </p:blipFill>
        <p:spPr>
          <a:xfrm>
            <a:off x="8042950" y="1090150"/>
            <a:ext cx="3982876" cy="157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/>
          <p:nvPr/>
        </p:nvSpPr>
        <p:spPr>
          <a:xfrm>
            <a:off x="8425544" y="2965269"/>
            <a:ext cx="3600282" cy="4376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Feedback Themes</a:t>
            </a:r>
            <a:endParaRPr sz="1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39"/>
          <p:cNvSpPr txBox="1"/>
          <p:nvPr/>
        </p:nvSpPr>
        <p:spPr>
          <a:xfrm>
            <a:off x="8425543" y="3402874"/>
            <a:ext cx="3600282" cy="23083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 about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merging two separate schools</a:t>
            </a: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without clear feeder pattern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Concerns about Hopkins students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moving multiple times</a:t>
            </a: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(to Narducci then to Kizirian)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Excitement about possibility of being in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new space</a:t>
            </a:r>
            <a:endParaRPr sz="16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Planning: Kennedy</a:t>
            </a:r>
            <a:endParaRPr sz="28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Maximizing construction funding and moving toward an expanded Kennedy community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481220" y="1090162"/>
            <a:ext cx="8378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did we consider?</a:t>
            </a:r>
            <a:endParaRPr sz="17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Phase 4 projects must be completed by Summer 2028 to take advantage of time-limited funding bonuses</a:t>
            </a:r>
            <a:endParaRPr sz="17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Phase 4 includes three PK-8 projects which need swing space: Kennedy, Williams, and Greene</a:t>
            </a:r>
            <a:endParaRPr sz="17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•"/>
            </a:pPr>
            <a:r>
              <a:rPr lang="en-US" sz="17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Moving forward with Kennedy expands middle school options sooner</a:t>
            </a:r>
            <a:endParaRPr sz="17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0"/>
          <p:cNvSpPr/>
          <p:nvPr/>
        </p:nvSpPr>
        <p:spPr>
          <a:xfrm>
            <a:off x="517245" y="3229742"/>
            <a:ext cx="11098800" cy="3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Findings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Kennedy elementary can relocate to Hopkins without disruption to academic programming as there is sufficient classroom space</a:t>
            </a:r>
            <a:endParaRPr sz="17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2025-26 and </a:t>
            </a:r>
            <a:r>
              <a:rPr lang="en-US" sz="17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2026-27</a:t>
            </a: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Kennedy elementary will temporarily relocate to the Hopkins building as swing space while Kennedy is under construction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Kennedy will be co-located with Hopkins Grade 7 and 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Enables ability to accelerate construction in order to meet state reimbursement deadlines</a:t>
            </a:r>
            <a:endParaRPr sz="17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8" name="Google Shape;28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2320" y="1086776"/>
            <a:ext cx="3027280" cy="1831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Recommended Swing Space Timeline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Maximize impact of funds and minimize disruption to students, expanded middle school options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94" name="Google Shape;294;p41"/>
          <p:cNvGraphicFramePr/>
          <p:nvPr/>
        </p:nvGraphicFramePr>
        <p:xfrm>
          <a:off x="520978" y="1604529"/>
          <a:ext cx="10885825" cy="2330895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70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5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9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Narducci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Laurel Hill 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Lauro </a:t>
                      </a: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(One Half)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2024-2025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/>
                        <a:t>Kizirian PK-5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</a:t>
                      </a:r>
                      <a:r>
                        <a:rPr lang="en-US" sz="1400" u="none" strike="noStrike" cap="none"/>
                        <a:t> K-5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/>
                        <a:t>Hopkins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/>
                        <a:t>Vacant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2025-2026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</a:t>
                      </a:r>
                      <a:r>
                        <a:rPr lang="en-US" sz="1400" u="none" strike="noStrike" cap="none"/>
                        <a:t>expands to Grade 6 (PK-6)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</a:t>
                      </a:r>
                      <a:r>
                        <a:rPr lang="en-US" sz="1400" u="none" strike="noStrike" cap="none"/>
                        <a:t> K-5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Kennedy K-5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/>
                        <a:t>&amp;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Hopkins Grades 7 &amp; 8 (290/10)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Messer </a:t>
                      </a:r>
                      <a:r>
                        <a:rPr lang="en-US" sz="1400" u="none" strike="noStrike" cap="none"/>
                        <a:t>PK-4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2026-2027</a:t>
                      </a:r>
                      <a:endParaRPr sz="1400" b="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 </a:t>
                      </a:r>
                      <a:r>
                        <a:rPr lang="en-US" sz="1400" i="1" u="none" strike="noStrike" cap="none"/>
                        <a:t>TBD</a:t>
                      </a:r>
                      <a:endParaRPr sz="14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i="1" u="none" strike="noStrike" cap="none">
                          <a:solidFill>
                            <a:schemeClr val="dk1"/>
                          </a:solidFill>
                        </a:rPr>
                        <a:t>TBD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Grade 8 (150/7)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&amp;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Kennedy K-6 (520/22)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Messer PK-4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5" name="Google Shape;295;p41"/>
          <p:cNvGraphicFramePr/>
          <p:nvPr/>
        </p:nvGraphicFramePr>
        <p:xfrm>
          <a:off x="453938" y="1099272"/>
          <a:ext cx="10479950" cy="37084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04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 u="none" strike="noStrike" cap="none"/>
                        <a:t>Current recommendation: contingent on funding, community engagement, and design timelines</a:t>
                      </a:r>
                      <a:endParaRPr sz="2000" b="1" i="0" u="none" strike="noStrike" cap="none"/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6" name="Google Shape;296;p41"/>
          <p:cNvSpPr/>
          <p:nvPr/>
        </p:nvSpPr>
        <p:spPr>
          <a:xfrm rot="10800000" flipH="1">
            <a:off x="4507540" y="4036779"/>
            <a:ext cx="2912700" cy="256800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1"/>
          <p:cNvSpPr/>
          <p:nvPr/>
        </p:nvSpPr>
        <p:spPr>
          <a:xfrm>
            <a:off x="304800" y="4308850"/>
            <a:ext cx="5590500" cy="18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Kizirian PK to Grade 7 in new PK-8 building 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Fogarty PK to Grade 6 in new PK-8 building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Kennedy in Hopkins, grows to K to Grade 6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Spaziano Dual Language in new 6-8 building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Laurel Hill &amp; Narducci available for swing space 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41"/>
          <p:cNvSpPr txBox="1"/>
          <p:nvPr/>
        </p:nvSpPr>
        <p:spPr>
          <a:xfrm>
            <a:off x="1234200" y="3903579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2026-2027</a:t>
            </a:r>
            <a:endParaRPr sz="2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1"/>
          <p:cNvSpPr txBox="1"/>
          <p:nvPr/>
        </p:nvSpPr>
        <p:spPr>
          <a:xfrm>
            <a:off x="7693600" y="3903579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2027-2028</a:t>
            </a:r>
            <a:endParaRPr sz="2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1"/>
          <p:cNvSpPr/>
          <p:nvPr/>
        </p:nvSpPr>
        <p:spPr>
          <a:xfrm>
            <a:off x="6529700" y="4476375"/>
            <a:ext cx="52542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Messer &amp; West Broadway in new PK-8 building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Kennedy PK to Grade 7 in new PK-8 building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Total of </a:t>
            </a:r>
            <a:r>
              <a:rPr lang="en-US" sz="1600" b="1" i="1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 PK-8 options</a:t>
            </a:r>
            <a:r>
              <a:rPr lang="en-US" sz="1600" b="0" i="1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for rising Grade 6 students in addition to four middle schools</a:t>
            </a:r>
            <a:endParaRPr sz="1600" b="0" i="1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9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172" name="Google Shape;172;p29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173" name="Google Shape;173;p29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4" name="Google Shape;174;p29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5" name="Google Shape;175;p29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76" name="Google Shape;176;p29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177" name="Google Shape;177;p29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8" name="Google Shape;178;p29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79" name="Google Shape;179;p29"/>
          <p:cNvSpPr txBox="1"/>
          <p:nvPr/>
        </p:nvSpPr>
        <p:spPr>
          <a:xfrm>
            <a:off x="1343608" y="1107515"/>
            <a:ext cx="10163040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Financial settlement with City of Providence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Capital plan and swing space update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Updates on Phases 1 –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Swing Space planning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563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0563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Engagement and Next Steps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136489" y="3937606"/>
            <a:ext cx="6064898" cy="46504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637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Next Steps and Discussion</a:t>
            </a:r>
            <a:endParaRPr/>
          </a:p>
        </p:txBody>
      </p:sp>
      <p:graphicFrame>
        <p:nvGraphicFramePr>
          <p:cNvPr id="321" name="Google Shape;321;p43"/>
          <p:cNvGraphicFramePr/>
          <p:nvPr>
            <p:extLst>
              <p:ext uri="{D42A27DB-BD31-4B8C-83A1-F6EECF244321}">
                <p14:modId xmlns:p14="http://schemas.microsoft.com/office/powerpoint/2010/main" val="3924400009"/>
              </p:ext>
            </p:extLst>
          </p:nvPr>
        </p:nvGraphicFramePr>
        <p:xfrm>
          <a:off x="569782" y="1980055"/>
          <a:ext cx="10728425" cy="2656890"/>
        </p:xfrm>
        <a:graphic>
          <a:graphicData uri="http://schemas.openxmlformats.org/drawingml/2006/table">
            <a:tbl>
              <a:tblPr firstRow="1" bandRow="1">
                <a:noFill/>
                <a:tableStyleId>{9CBE7A33-9EF5-40CA-A100-C3120B2DB4FE}</a:tableStyleId>
              </a:tblPr>
              <a:tblGrid>
                <a:gridCol w="76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Activity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Timeline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Share recommendations with 3 impacted communities along with invitations for community meetings: Asa Messer Elementary, Kizirian Elementary, Hopkins Middle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12/11-12/13</a:t>
                      </a:r>
                      <a:endParaRPr sz="1400" u="none" strike="noStrike" cap="none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PTO and faculty meetings with impacted communities to gather feedback on proposed plans for next year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12/11-12/13</a:t>
                      </a:r>
                      <a:endParaRPr lang="en-US" sz="1400" u="none" strike="noStrike" cap="none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Follow up meetings with PTO and faculty at affected schools to address questions or concerns raised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1/2 – 1/8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Decision on plans for construction projects for 2025-2026 shared by PPSD leadership team with families and faculty members via community zoom, along with letters to families and school faculty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 later than 1/10</a:t>
                      </a:r>
                      <a:endParaRPr sz="1400" u="none" strike="noStrike" cap="none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4"/>
          <p:cNvSpPr txBox="1">
            <a:spLocks noGrp="1"/>
          </p:cNvSpPr>
          <p:nvPr>
            <p:ph type="title"/>
          </p:nvPr>
        </p:nvSpPr>
        <p:spPr>
          <a:xfrm>
            <a:off x="225097" y="272633"/>
            <a:ext cx="11429700" cy="10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Appendix A – Financial Settlement</a:t>
            </a:r>
            <a:endParaRPr b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45"/>
          <p:cNvGrpSpPr/>
          <p:nvPr/>
        </p:nvGrpSpPr>
        <p:grpSpPr>
          <a:xfrm>
            <a:off x="0" y="-65757"/>
            <a:ext cx="12317409" cy="6169102"/>
            <a:chOff x="-72868" y="-65757"/>
            <a:chExt cx="12390277" cy="6100165"/>
          </a:xfrm>
        </p:grpSpPr>
        <p:grpSp>
          <p:nvGrpSpPr>
            <p:cNvPr id="333" name="Google Shape;333;p45"/>
            <p:cNvGrpSpPr/>
            <p:nvPr/>
          </p:nvGrpSpPr>
          <p:grpSpPr>
            <a:xfrm>
              <a:off x="11620499" y="-65757"/>
              <a:ext cx="696910" cy="1263934"/>
              <a:chOff x="11620499" y="-65757"/>
              <a:chExt cx="696910" cy="1263934"/>
            </a:xfrm>
          </p:grpSpPr>
          <p:cxnSp>
            <p:nvCxnSpPr>
              <p:cNvPr id="334" name="Google Shape;334;p45"/>
              <p:cNvCxnSpPr/>
              <p:nvPr/>
            </p:nvCxnSpPr>
            <p:spPr>
              <a:xfrm>
                <a:off x="11666760" y="257336"/>
                <a:ext cx="650649" cy="650649"/>
              </a:xfrm>
              <a:prstGeom prst="straightConnector1">
                <a:avLst/>
              </a:prstGeom>
              <a:noFill/>
              <a:ln w="114300" cap="rnd" cmpd="sng">
                <a:solidFill>
                  <a:srgbClr val="CC00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35" name="Google Shape;335;p45"/>
              <p:cNvCxnSpPr/>
              <p:nvPr/>
            </p:nvCxnSpPr>
            <p:spPr>
              <a:xfrm>
                <a:off x="11620499" y="-65757"/>
                <a:ext cx="382763" cy="382763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36" name="Google Shape;336;p45"/>
              <p:cNvCxnSpPr/>
              <p:nvPr/>
            </p:nvCxnSpPr>
            <p:spPr>
              <a:xfrm>
                <a:off x="12026525" y="920348"/>
                <a:ext cx="277829" cy="277829"/>
              </a:xfrm>
              <a:prstGeom prst="straightConnector1">
                <a:avLst/>
              </a:prstGeom>
              <a:noFill/>
              <a:ln w="63500" cap="rnd" cmpd="sng">
                <a:solidFill>
                  <a:srgbClr val="A9BAC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337" name="Google Shape;337;p45"/>
            <p:cNvGrpSpPr/>
            <p:nvPr/>
          </p:nvGrpSpPr>
          <p:grpSpPr>
            <a:xfrm>
              <a:off x="-72868" y="5462118"/>
              <a:ext cx="585473" cy="572290"/>
              <a:chOff x="-72868" y="5462118"/>
              <a:chExt cx="585473" cy="572290"/>
            </a:xfrm>
          </p:grpSpPr>
          <p:cxnSp>
            <p:nvCxnSpPr>
              <p:cNvPr id="338" name="Google Shape;338;p45"/>
              <p:cNvCxnSpPr/>
              <p:nvPr/>
            </p:nvCxnSpPr>
            <p:spPr>
              <a:xfrm>
                <a:off x="-59685" y="5462118"/>
                <a:ext cx="572290" cy="572290"/>
              </a:xfrm>
              <a:prstGeom prst="straightConnector1">
                <a:avLst/>
              </a:prstGeom>
              <a:noFill/>
              <a:ln w="114300" cap="rnd" cmpd="sng">
                <a:solidFill>
                  <a:srgbClr val="008AB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39" name="Google Shape;339;p45"/>
              <p:cNvCxnSpPr/>
              <p:nvPr/>
            </p:nvCxnSpPr>
            <p:spPr>
              <a:xfrm>
                <a:off x="-72868" y="5743965"/>
                <a:ext cx="225268" cy="225268"/>
              </a:xfrm>
              <a:prstGeom prst="straightConnector1">
                <a:avLst/>
              </a:prstGeom>
              <a:noFill/>
              <a:ln w="63500" cap="rnd" cmpd="sng">
                <a:solidFill>
                  <a:srgbClr val="40525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340" name="Google Shape;340;p45"/>
          <p:cNvSpPr/>
          <p:nvPr/>
        </p:nvSpPr>
        <p:spPr>
          <a:xfrm>
            <a:off x="381000" y="312735"/>
            <a:ext cx="106392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PPSD has had significant increases in student need that translate into additional, recurring costs</a:t>
            </a:r>
            <a:endParaRPr sz="20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41" name="Google Shape;341;p45"/>
          <p:cNvGraphicFramePr/>
          <p:nvPr/>
        </p:nvGraphicFramePr>
        <p:xfrm>
          <a:off x="6691240" y="1585784"/>
          <a:ext cx="4832978" cy="4303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2" name="Google Shape;342;p45"/>
          <p:cNvSpPr txBox="1"/>
          <p:nvPr/>
        </p:nvSpPr>
        <p:spPr>
          <a:xfrm>
            <a:off x="8109428" y="4863127"/>
            <a:ext cx="88217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Revenue per Student*</a:t>
            </a: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5"/>
          <p:cNvSpPr txBox="1"/>
          <p:nvPr/>
        </p:nvSpPr>
        <p:spPr>
          <a:xfrm>
            <a:off x="8971935" y="4482634"/>
            <a:ext cx="88217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In-district cost per student</a:t>
            </a: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45"/>
          <p:cNvSpPr txBox="1"/>
          <p:nvPr/>
        </p:nvSpPr>
        <p:spPr>
          <a:xfrm>
            <a:off x="9854107" y="3675966"/>
            <a:ext cx="88217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 of district tuition per student</a:t>
            </a: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45"/>
          <p:cNvSpPr txBox="1"/>
          <p:nvPr/>
        </p:nvSpPr>
        <p:spPr>
          <a:xfrm>
            <a:off x="984738" y="6325540"/>
            <a:ext cx="88425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*Revenue for new pre-k enrollment typically lags by one year as funding is based on prior year enrollment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6" name="Google Shape;346;p45"/>
          <p:cNvGraphicFramePr/>
          <p:nvPr/>
        </p:nvGraphicFramePr>
        <p:xfrm>
          <a:off x="475196" y="1379753"/>
          <a:ext cx="5996550" cy="4597520"/>
        </p:xfrm>
        <a:graphic>
          <a:graphicData uri="http://schemas.openxmlformats.org/drawingml/2006/table">
            <a:tbl>
              <a:tblPr firstRow="1" bandRow="1">
                <a:noFill/>
                <a:tableStyleId>{9CBE7A33-9EF5-40CA-A100-C3120B2DB4FE}</a:tableStyleId>
              </a:tblPr>
              <a:tblGrid>
                <a:gridCol w="492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Item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Cost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1" u="none" strike="noStrike" cap="non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Differently Abled Students</a:t>
                      </a:r>
                      <a:endParaRPr sz="1400" b="0" i="1" u="none" strike="noStrike" cap="non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Out of district tuition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$10.6M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Out of district transportation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$2.0M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Additional pre-K and special education classrooms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$3.0M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Pre-K evaluation teams and admin support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$2.8M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Multilingual Learners</a:t>
                      </a:r>
                      <a:endParaRPr sz="1400" i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Staffing (e.g., teachers, bilingual social worker, support staff)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$2.5M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Translation and interpretation services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$1.1M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Curriculum and professional development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$0.9M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MLL certification reimbursement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$0.8M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Total</a:t>
                      </a:r>
                      <a:endParaRPr sz="1400" b="1" i="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$23.7M</a:t>
                      </a:r>
                      <a:endParaRPr sz="1400" b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47" name="Google Shape;347;p45"/>
          <p:cNvSpPr txBox="1"/>
          <p:nvPr/>
        </p:nvSpPr>
        <p:spPr>
          <a:xfrm>
            <a:off x="1362580" y="1071976"/>
            <a:ext cx="40434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sng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Increases from FY22 compared to FY25</a:t>
            </a:r>
            <a:endParaRPr sz="1400" b="0" i="1" u="sng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6"/>
          <p:cNvSpPr txBox="1">
            <a:spLocks noGrp="1"/>
          </p:cNvSpPr>
          <p:nvPr>
            <p:ph type="title"/>
          </p:nvPr>
        </p:nvSpPr>
        <p:spPr>
          <a:xfrm>
            <a:off x="312420" y="304800"/>
            <a:ext cx="11567160" cy="76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4074"/>
              <a:buNone/>
            </a:pPr>
            <a:r>
              <a:rPr lang="en-US" sz="2700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Potential Mitigation Steps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b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Due to cash flow issue likely arising in January without additional City funding, PPSD will need to take steps to mitigate budget shortfall in the coming weeks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53" name="Google Shape;353;p46"/>
          <p:cNvGraphicFramePr/>
          <p:nvPr/>
        </p:nvGraphicFramePr>
        <p:xfrm>
          <a:off x="817983" y="1223697"/>
          <a:ext cx="9576325" cy="5086096"/>
        </p:xfrm>
        <a:graphic>
          <a:graphicData uri="http://schemas.openxmlformats.org/drawingml/2006/table">
            <a:tbl>
              <a:tblPr>
                <a:noFill/>
                <a:tableStyleId>{9CBE7A33-9EF5-40CA-A100-C3120B2DB4FE}</a:tableStyleId>
              </a:tblPr>
              <a:tblGrid>
                <a:gridCol w="770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Reduction</a:t>
                      </a:r>
                      <a:endParaRPr sz="1400" b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Estimated savings</a:t>
                      </a:r>
                      <a:endParaRPr sz="1400" b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Spending freeze - only allow supplies for basic school operations</a:t>
                      </a:r>
                      <a:endParaRPr sz="1400" i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($252,652)</a:t>
                      </a:r>
                      <a:endParaRPr sz="1400" i="1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Overtime freeze – only allow overtime for emergency needs</a:t>
                      </a:r>
                      <a:endParaRPr sz="1400" i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($244,950)</a:t>
                      </a:r>
                      <a:endParaRPr sz="1400" i="1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Central office administration hiring freeze</a:t>
                      </a:r>
                      <a:endParaRPr sz="1400" i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i="1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($990,000)</a:t>
                      </a:r>
                      <a:endParaRPr sz="1400" i="1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furlough days for central office staff members, principals, and assistant principals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($550,000)</a:t>
                      </a:r>
                      <a:endParaRPr sz="1400" u="none" strike="noStrike" cap="none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Withdraw contribution to capital revolving fund</a:t>
                      </a:r>
                      <a:endParaRPr sz="1400" u="none" strike="noStrike" cap="none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($3,600,000)</a:t>
                      </a:r>
                      <a:endParaRPr sz="1400" u="none" strike="noStrike" cap="none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Layoff non-union staff at schools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($500,000)</a:t>
                      </a:r>
                      <a:endParaRPr sz="1400" u="none" strike="noStrike" cap="none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Eliminate all athletic programming – winter and spring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($1,700,000)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RIPTA - raise eligibility from 1 to 2 miles for remainder of year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($735,000)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Eliminate ELL certification reimbursement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($800,000)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Deeper school-based position cuts/freezes (e.g., eliminate 1 teacher assistant ECS/ASD/BIP classrooms)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($2,624,000)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</a:t>
                      </a:r>
                      <a:endParaRPr sz="14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Subtotal</a:t>
                      </a:r>
                      <a:endParaRPr sz="1400" b="1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($11,966,602)</a:t>
                      </a:r>
                      <a:endParaRPr sz="1400" b="1" u="none" strike="noStrike" cap="non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54" name="Google Shape;354;p46"/>
          <p:cNvSpPr/>
          <p:nvPr/>
        </p:nvSpPr>
        <p:spPr>
          <a:xfrm>
            <a:off x="10468947" y="1567543"/>
            <a:ext cx="205273" cy="1156996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6"/>
          <p:cNvSpPr txBox="1"/>
          <p:nvPr/>
        </p:nvSpPr>
        <p:spPr>
          <a:xfrm>
            <a:off x="10792408" y="1730542"/>
            <a:ext cx="100770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Already in process</a:t>
            </a:r>
            <a:endParaRPr sz="1600" b="0" i="1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>
            <a:spLocks noGrp="1"/>
          </p:cNvSpPr>
          <p:nvPr>
            <p:ph type="title"/>
          </p:nvPr>
        </p:nvSpPr>
        <p:spPr>
          <a:xfrm>
            <a:off x="225097" y="272633"/>
            <a:ext cx="11429700" cy="10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-US" sz="2800">
                <a:solidFill>
                  <a:srgbClr val="CA0921"/>
                </a:solidFill>
              </a:rPr>
              <a:t>Appendix B – Capital Plan and Swing Space Update</a:t>
            </a:r>
            <a:endParaRPr b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8"/>
          <p:cNvSpPr/>
          <p:nvPr/>
        </p:nvSpPr>
        <p:spPr>
          <a:xfrm>
            <a:off x="-3797081" y="1646411"/>
            <a:ext cx="20604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8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Community Engagement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Engagement sessions throughout the city in September and October, strong support for bond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48"/>
          <p:cNvSpPr/>
          <p:nvPr/>
        </p:nvSpPr>
        <p:spPr>
          <a:xfrm>
            <a:off x="5048250" y="129381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8"/>
          <p:cNvSpPr txBox="1"/>
          <p:nvPr/>
        </p:nvSpPr>
        <p:spPr>
          <a:xfrm>
            <a:off x="100475" y="1017225"/>
            <a:ext cx="5687100" cy="27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Engagement this Fall</a:t>
            </a:r>
            <a:endParaRPr sz="1600" b="1" i="0" u="sng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Partnered with City Council members on </a:t>
            </a: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Ward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meetings across the City 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September and October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Joined PTO meetings at schools with upcoming projects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Led tours of new school buildings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School Building Committee meetings with project updates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Updated website with newest projects and timelines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97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8"/>
          <p:cNvSpPr txBox="1"/>
          <p:nvPr/>
        </p:nvSpPr>
        <p:spPr>
          <a:xfrm>
            <a:off x="5913525" y="1017225"/>
            <a:ext cx="5813100" cy="3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Upcoming Engagement</a:t>
            </a:r>
            <a:endParaRPr sz="1600" b="1" i="0" u="sng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Continued updates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</a:t>
            </a: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district websites and social media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Mount Pleasant HS, Lima/Stuart PK-8, and Messer/WBMS PK-8 </a:t>
            </a: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educational visioning and design specifics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architecture and construction teams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School-specific updates at </a:t>
            </a: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PTO and faculty meetings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swing space planning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824" y="3996900"/>
            <a:ext cx="3523425" cy="20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8" descr="May be an image of 7 peop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315" y="4129462"/>
            <a:ext cx="3718886" cy="278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8" descr="No photo description available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90044" y="3918166"/>
            <a:ext cx="2867211" cy="2867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9"/>
          <p:cNvSpPr/>
          <p:nvPr/>
        </p:nvSpPr>
        <p:spPr>
          <a:xfrm>
            <a:off x="-3797081" y="1646411"/>
            <a:ext cx="206049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49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Capital Plan Phase 4: Projects Planned and Approved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Approved by City Council and School Building Authority, going before voters in November.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80" name="Google Shape;380;p49"/>
          <p:cNvGraphicFramePr/>
          <p:nvPr/>
        </p:nvGraphicFramePr>
        <p:xfrm>
          <a:off x="663249" y="1920728"/>
          <a:ext cx="4402950" cy="311404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440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New Build or Like-New Renovation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B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Roger Williams PK-8 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Robert F Kennedy PK-8 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Martin Luther King K-5 and Early Childhood Center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Nathaniel Greene PK-8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Hope High School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Vartan Gregorian K-5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Carnevale/DelSesto PK-8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1750" marB="3175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81" name="Google Shape;381;p49"/>
          <p:cNvGraphicFramePr/>
          <p:nvPr/>
        </p:nvGraphicFramePr>
        <p:xfrm>
          <a:off x="6690475" y="1920725"/>
          <a:ext cx="4070150" cy="340310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407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Restore to New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Central High School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E-Cubed High School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Alvarez High School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Nathan Bishop 6-8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Bailey K-5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Young &amp; Woods K-5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JSEC High School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Leviton Dual Language K-5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7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PCTA High</a:t>
                      </a:r>
                      <a:endParaRPr sz="1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25375" marB="2537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0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Hopkins Middle School </a:t>
            </a:r>
            <a:endParaRPr sz="2800" b="1" i="0" u="none" strike="noStrike" cap="none">
              <a:solidFill>
                <a:srgbClr val="CA09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Responding to enrollment trends, supporting students and faculty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0012" y="93187"/>
            <a:ext cx="2889875" cy="19207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388" name="Google Shape;388;p50"/>
          <p:cNvSpPr txBox="1"/>
          <p:nvPr/>
        </p:nvSpPr>
        <p:spPr>
          <a:xfrm>
            <a:off x="404825" y="1413025"/>
            <a:ext cx="5369700" cy="2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Enrollment context</a:t>
            </a:r>
            <a:endParaRPr sz="1600" b="1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393 students in 2023-24, down 35% (-214 students) over past 10 years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Enrollment at 66% of building’s capacity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Least chosen middle school for past four years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20 Grade 5 families selected Hopkins as first choice for 2024-25 (3% of students who submitted choices)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0"/>
          <p:cNvSpPr txBox="1"/>
          <p:nvPr/>
        </p:nvSpPr>
        <p:spPr>
          <a:xfrm>
            <a:off x="6176550" y="1413025"/>
            <a:ext cx="5369700" cy="2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Facilities condition</a:t>
            </a:r>
            <a:endParaRPr sz="1600" b="1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Built in 1916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Estimated $27.7M in needed repairs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Second-lowest rated middle school facility after West Broadway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600"/>
              <a:buFont typeface="Arial"/>
              <a:buChar char="●"/>
            </a:pPr>
            <a:r>
              <a:rPr lang="en-US" sz="1600" b="0" i="0" u="none" strike="noStrike" cap="none">
                <a:solidFill>
                  <a:srgbClr val="40525B"/>
                </a:solidFill>
                <a:latin typeface="Arial"/>
                <a:ea typeface="Arial"/>
                <a:cs typeface="Arial"/>
                <a:sym typeface="Arial"/>
              </a:rPr>
              <a:t>54% Facilities Condition Index, “Very Poor”</a:t>
            </a:r>
            <a:endParaRPr sz="1600" b="0" i="0" u="none" strike="noStrike" cap="none">
              <a:solidFill>
                <a:srgbClr val="4052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1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Possible Construction &amp; Swing Space Timeline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Maximize impact of funds and minimize disruption to students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95" name="Google Shape;395;p51"/>
          <p:cNvGraphicFramePr/>
          <p:nvPr/>
        </p:nvGraphicFramePr>
        <p:xfrm>
          <a:off x="365760" y="1572768"/>
          <a:ext cx="11411750" cy="5120575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33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9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2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Narducci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~850/33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Laurel Hill 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~570/22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~750/29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~900/28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Summary of School Openings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2024-2025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(480/24)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(420/20)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MS (430/17)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 P</a:t>
                      </a:r>
                      <a:r>
                        <a:rPr lang="en-US" sz="1200" i="1" u="none" strike="noStrike" cap="none"/>
                        <a:t>K-5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Pleasant View PK-5 opens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2025-2026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(550/24) &amp; </a:t>
                      </a:r>
                      <a:endParaRPr sz="21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(290/10)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(400/19)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Messer (560/26)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Kiziran/Hopkins merge into new PK-8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Spaziano Upper (6-8)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2026-2027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MLK (450/20) 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Messer (560/26)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Kizirian/Hopkins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Fogarty PK-8 opens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2027-2028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MLK (450/20) 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Kennedy (520/20)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Messer/West Broadway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Revitalized Mount Pleasant High School opens</a:t>
                      </a:r>
                      <a:endParaRPr sz="14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Lima/Stuart PK-8 opens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2028-29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Permanent home to PPSD PK-8 or Phase 5 swing space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Vartan (300/17)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Kennedy (520/20)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Greene PK-8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MLK PK-5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Williams PK-8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2029-30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Convert to park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Kennedy PK-8 opens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Gregorian PK-5 opens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96" name="Google Shape;396;p51"/>
          <p:cNvGraphicFramePr/>
          <p:nvPr/>
        </p:nvGraphicFramePr>
        <p:xfrm>
          <a:off x="453939" y="1099272"/>
          <a:ext cx="5612700" cy="3403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561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Option 1</a:t>
                      </a: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No additional swing space from Lauro</a:t>
                      </a:r>
                      <a:endParaRPr sz="1800" b="1" i="0" u="none" strike="noStrike" cap="none"/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7" name="Google Shape;397;p51"/>
          <p:cNvGraphicFramePr/>
          <p:nvPr/>
        </p:nvGraphicFramePr>
        <p:xfrm>
          <a:off x="9235608" y="57938"/>
          <a:ext cx="1590900" cy="14482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5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school</a:t>
                      </a:r>
                      <a:endParaRPr sz="1200" b="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Swing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Identified future use</a:t>
                      </a:r>
                      <a:endParaRPr sz="120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Potential future swing if needed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Possible Construction &amp; Swing Space Timeline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Maximize impact of funds and minimize disruption to students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03" name="Google Shape;403;p52"/>
          <p:cNvGraphicFramePr/>
          <p:nvPr/>
        </p:nvGraphicFramePr>
        <p:xfrm>
          <a:off x="368903" y="1572768"/>
          <a:ext cx="11411725" cy="515442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12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4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73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Narducci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~850/33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Laurel Hill 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~570/22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~750/29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~900/28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Lauro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~1,000/59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Summary of School Openings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2024-2025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(480/24)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(420/20)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MS (430/17)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 P</a:t>
                      </a:r>
                      <a:r>
                        <a:rPr lang="en-US" sz="1200" i="1" u="none" strike="noStrike" cap="none"/>
                        <a:t>K-5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 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Pleasant View PK-5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2025-2026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(550/24) &amp; </a:t>
                      </a:r>
                      <a:endParaRPr sz="1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(290/10)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(400/19)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MLK (450/20) &amp; </a:t>
                      </a:r>
                      <a:endParaRPr sz="1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Vartan (300/17)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Messer (560/26) &amp; 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Kennedy (520/20)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Kiziran/Hopkins merge into new PK-8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Spaziano Upper (6-8)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2026-2027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Convert to park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MLK (450/20) 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Messer (560/26) &amp; Kennedy (520/20)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Kizirian/Hopkins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Fogarty PK-8 opens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Gregorian PK-5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2027-2028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 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Messer/West Broadway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Kennedy PK-8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MLK PK-5 opens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Revitalized Mount Pleasant High School opens</a:t>
                      </a:r>
                      <a:endParaRPr sz="14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Lima/Stuart PK-8 opens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r>
                        <a:rPr lang="en-US" sz="1400" b="1" u="none" strike="noStrike" cap="none"/>
                        <a:t>28</a:t>
                      </a: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-29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Permanent home to PPSD PK-8 or Phase 5 swing space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 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 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Greene PK-8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Williams PK-8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</a:rPr>
                        <a:t>2029-30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04" name="Google Shape;404;p52"/>
          <p:cNvGraphicFramePr/>
          <p:nvPr/>
        </p:nvGraphicFramePr>
        <p:xfrm>
          <a:off x="453939" y="1099272"/>
          <a:ext cx="5612700" cy="3403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561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Option 2</a:t>
                      </a: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1400" b="1" u="none" strike="noStrike" cap="none"/>
                        <a:t>Full Lauro building for swing space</a:t>
                      </a:r>
                      <a:endParaRPr sz="1800" b="1" i="0" u="none" strike="noStrike" cap="none"/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5" name="Google Shape;405;p52"/>
          <p:cNvGraphicFramePr/>
          <p:nvPr/>
        </p:nvGraphicFramePr>
        <p:xfrm>
          <a:off x="9235608" y="57938"/>
          <a:ext cx="1590900" cy="14482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5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school</a:t>
                      </a:r>
                      <a:endParaRPr sz="1200" b="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Swing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Identified future use</a:t>
                      </a:r>
                      <a:endParaRPr sz="120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Potential future swing if needed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3"/>
          <p:cNvSpPr/>
          <p:nvPr/>
        </p:nvSpPr>
        <p:spPr>
          <a:xfrm>
            <a:off x="-3797081" y="1646411"/>
            <a:ext cx="20604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53"/>
          <p:cNvSpPr txBox="1"/>
          <p:nvPr/>
        </p:nvSpPr>
        <p:spPr>
          <a:xfrm>
            <a:off x="283101" y="288176"/>
            <a:ext cx="11567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2800" b="1" i="0" u="none" strike="noStrike" cap="none">
                <a:solidFill>
                  <a:srgbClr val="CA0921"/>
                </a:solidFill>
                <a:latin typeface="Montserrat"/>
                <a:ea typeface="Montserrat"/>
                <a:cs typeface="Montserrat"/>
                <a:sym typeface="Montserrat"/>
              </a:rPr>
              <a:t>Possible Construction &amp; Swing Space Timeline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525B"/>
              </a:buClr>
              <a:buSzPts val="1800"/>
              <a:buFont typeface="Montserrat"/>
              <a:buNone/>
            </a:pPr>
            <a:r>
              <a:rPr lang="en-US" sz="1800" b="0" i="0" u="none" strike="noStrike" cap="none">
                <a:solidFill>
                  <a:srgbClr val="40525B"/>
                </a:solidFill>
                <a:latin typeface="Montserrat"/>
                <a:ea typeface="Montserrat"/>
                <a:cs typeface="Montserrat"/>
                <a:sym typeface="Montserrat"/>
              </a:rPr>
              <a:t>Maximize impact of funds and minimize disruption to students</a:t>
            </a:r>
            <a:endParaRPr sz="1600" b="0" i="0" u="none" strike="noStrike" cap="none">
              <a:solidFill>
                <a:srgbClr val="4052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12" name="Google Shape;412;p53"/>
          <p:cNvGraphicFramePr/>
          <p:nvPr/>
        </p:nvGraphicFramePr>
        <p:xfrm>
          <a:off x="368903" y="1570154"/>
          <a:ext cx="11415125" cy="511747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13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9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7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45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6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Narducci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~850/33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Laurel Hill 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~570/22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~750/29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~900/28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Lauro </a:t>
                      </a: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(One Half)</a:t>
                      </a:r>
                      <a:endParaRPr sz="32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~</a:t>
                      </a: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530</a:t>
                      </a: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30</a:t>
                      </a:r>
                      <a:endParaRPr sz="3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Summary of School Openings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2024-2025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(480/24)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(420/20)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MS (430/17)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Lima P</a:t>
                      </a:r>
                      <a:r>
                        <a:rPr lang="en-US" sz="1200" i="1" u="none" strike="noStrike" cap="none"/>
                        <a:t>K-5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strike="noStrike" cap="none"/>
                        <a:t> 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Pleasant View PK-5 opens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2025-2026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Kizirian (550/24) &amp; </a:t>
                      </a:r>
                      <a:endParaRPr sz="21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Hopkins (290/10)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Fogarty (400/19)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Kennedy (500/20)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Messer (560/26) 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Kiziran/Hopkins merge into new PK-8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Spaziano Upper (6-8)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2026-2027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MLK (450/20) 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Kennedy (520/20)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1" u="none" strike="noStrike" cap="none">
                          <a:solidFill>
                            <a:schemeClr val="dk1"/>
                          </a:solidFill>
                        </a:rPr>
                        <a:t>Lima PK-5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Messer (560/26)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Kizirian/Hopkins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Fogarty PK-8 opens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2027-2028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Greene (800/30)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MLK (450/20) 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Vartan (300/17)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strike="noStrike" cap="none"/>
                        <a:t> 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Messer/West Broadway PK-8 at new building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Kennedy PK-8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Revitalized Mount Pleasant High School opens</a:t>
                      </a:r>
                      <a:endParaRPr sz="14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Lima/Stuart PK-8 opens</a:t>
                      </a:r>
                      <a:endParaRPr sz="14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2028-29 </a:t>
                      </a:r>
                      <a:endParaRPr sz="16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Permanent home to PPSD PK-8 or Phase 5 swing space</a:t>
                      </a:r>
                      <a:endParaRPr sz="1200" i="1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Convert to park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strike="noStrike" cap="none"/>
                        <a:t> 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strike="noStrike" cap="none"/>
                        <a:t> 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Williams MS (820/28)</a:t>
                      </a:r>
                      <a:endParaRPr sz="2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strike="noStrike" cap="none"/>
                        <a:t> </a:t>
                      </a:r>
                      <a:endParaRPr sz="15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Greene PK-8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MLK PK-5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Gregorian PK-5 opens</a:t>
                      </a:r>
                      <a:endParaRPr sz="1200" u="none" strike="noStrike" cap="none"/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-US" sz="1200" u="none" strike="noStrike" cap="none"/>
                        <a:t>Williams PK-8 opens</a:t>
                      </a: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2029-2030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6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6350" marR="6350" marT="6350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13" name="Google Shape;413;p53"/>
          <p:cNvGraphicFramePr/>
          <p:nvPr/>
        </p:nvGraphicFramePr>
        <p:xfrm>
          <a:off x="453939" y="1099272"/>
          <a:ext cx="5612700" cy="3403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561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Option 3</a:t>
                      </a: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1400" b="1" u="none" strike="noStrike" cap="none"/>
                        <a:t>One half of Lauro for swing space</a:t>
                      </a:r>
                      <a:endParaRPr sz="1800" b="1" i="0" u="none" strike="noStrike" cap="none"/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4" name="Google Shape;414;p53"/>
          <p:cNvGraphicFramePr/>
          <p:nvPr/>
        </p:nvGraphicFramePr>
        <p:xfrm>
          <a:off x="9235608" y="57938"/>
          <a:ext cx="1590900" cy="1448260"/>
        </p:xfrm>
        <a:graphic>
          <a:graphicData uri="http://schemas.openxmlformats.org/drawingml/2006/table">
            <a:tbl>
              <a:tblPr>
                <a:noFill/>
                <a:tableStyleId>{FB5D5BB6-CF1E-4B51-876A-777B64A80F73}</a:tableStyleId>
              </a:tblPr>
              <a:tblGrid>
                <a:gridCol w="15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school</a:t>
                      </a:r>
                      <a:endParaRPr sz="1200" b="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Swing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Identified future use</a:t>
                      </a:r>
                      <a:endParaRPr sz="120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i="0" u="none" strike="noStrike" cap="none"/>
                        <a:t>Potential future swing if needed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3155</Words>
  <Application>Microsoft Office PowerPoint</Application>
  <PresentationFormat>Widescreen</PresentationFormat>
  <Paragraphs>583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Montserrat</vt:lpstr>
      <vt:lpstr>Libre Franklin</vt:lpstr>
      <vt:lpstr>Calibri</vt:lpstr>
      <vt:lpstr>Quattrocento Sans</vt:lpstr>
      <vt:lpstr>Arial</vt:lpstr>
      <vt:lpstr>Courier New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Capital Plan Priorities We have a once-in-a-lifetime opportunity to raise expectations for what our students deserve.</vt:lpstr>
      <vt:lpstr>PowerPoint Presentation</vt:lpstr>
      <vt:lpstr>Phase 1 Projects Recently Completed Pleasant View Elementary, Classical High, and Hope High</vt:lpstr>
      <vt:lpstr>Phase 2 Projects Breaking Ground Kizirian Elementary to PK-8, Fogarty Elementary to PK-8, and Spaziano Middle School for PK-8  </vt:lpstr>
      <vt:lpstr>Phase 3 Projects in Engagement &amp; Design Alfred Lima dual language PK-8 at site of Stuart, Messer/West Broadway to PK-8, and Mount Pleasant High partial rebuild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 and Discussion</vt:lpstr>
      <vt:lpstr>Appendix A – Financial Settlement</vt:lpstr>
      <vt:lpstr>PowerPoint Presentation</vt:lpstr>
      <vt:lpstr>Potential Mitigation Steps Due to cash flow issue likely arising in January without additional City funding, PPSD will need to take steps to mitigate budget shortfall in the coming weeks</vt:lpstr>
      <vt:lpstr>Appendix B – Capital Plan and Swing Space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Zachary</dc:creator>
  <cp:lastModifiedBy>test</cp:lastModifiedBy>
  <cp:revision>7</cp:revision>
  <dcterms:modified xsi:type="dcterms:W3CDTF">2024-12-16T22:08:32Z</dcterms:modified>
</cp:coreProperties>
</file>