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8"/>
  </p:notesMasterIdLst>
  <p:sldIdLst>
    <p:sldId id="257" r:id="rId2"/>
    <p:sldId id="589" r:id="rId3"/>
    <p:sldId id="655" r:id="rId4"/>
    <p:sldId id="410" r:id="rId5"/>
    <p:sldId id="669" r:id="rId6"/>
    <p:sldId id="670" r:id="rId7"/>
    <p:sldId id="256" r:id="rId8"/>
    <p:sldId id="656" r:id="rId9"/>
    <p:sldId id="673" r:id="rId10"/>
    <p:sldId id="675" r:id="rId11"/>
    <p:sldId id="671" r:id="rId12"/>
    <p:sldId id="672" r:id="rId13"/>
    <p:sldId id="657" r:id="rId14"/>
    <p:sldId id="659" r:id="rId15"/>
    <p:sldId id="660" r:id="rId16"/>
    <p:sldId id="674" r:id="rId17"/>
    <p:sldId id="661" r:id="rId18"/>
    <p:sldId id="676" r:id="rId19"/>
    <p:sldId id="662" r:id="rId20"/>
    <p:sldId id="663" r:id="rId21"/>
    <p:sldId id="664" r:id="rId22"/>
    <p:sldId id="677" r:id="rId23"/>
    <p:sldId id="665" r:id="rId24"/>
    <p:sldId id="667" r:id="rId25"/>
    <p:sldId id="678" r:id="rId26"/>
    <p:sldId id="66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7" d="100"/>
          <a:sy n="57" d="100"/>
        </p:scale>
        <p:origin x="662" y="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FAE8A-3824-4AFC-BEB9-78F7AC9693ED}"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9F0EE5-9E19-4D09-8522-DD2D273127B3}" type="slidenum">
              <a:rPr lang="en-US" smtClean="0"/>
              <a:t>‹#›</a:t>
            </a:fld>
            <a:endParaRPr lang="en-US"/>
          </a:p>
        </p:txBody>
      </p:sp>
    </p:spTree>
    <p:extLst>
      <p:ext uri="{BB962C8B-B14F-4D97-AF65-F5344CB8AC3E}">
        <p14:creationId xmlns:p14="http://schemas.microsoft.com/office/powerpoint/2010/main" val="3990391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786008" y="4572000"/>
            <a:ext cx="5486400" cy="3600450"/>
          </a:xfrm>
        </p:spPr>
        <p:txBody>
          <a:bodyPr/>
          <a:lstStyle/>
          <a:p>
            <a:endParaRPr lang="en-US" dirty="0"/>
          </a:p>
        </p:txBody>
      </p:sp>
      <p:sp>
        <p:nvSpPr>
          <p:cNvPr id="4" name="Slide Number Placeholder 3"/>
          <p:cNvSpPr>
            <a:spLocks noGrp="1"/>
          </p:cNvSpPr>
          <p:nvPr>
            <p:ph type="sldNum" sz="quarter" idx="5"/>
          </p:nvPr>
        </p:nvSpPr>
        <p:spPr/>
        <p:txBody>
          <a:bodyPr/>
          <a:lstStyle/>
          <a:p>
            <a:fld id="{8C7C4F38-861D-1B4F-A96D-3161D9F6B346}" type="slidenum">
              <a:rPr lang="en-US" smtClean="0"/>
              <a:t>1</a:t>
            </a:fld>
            <a:endParaRPr lang="en-US"/>
          </a:p>
        </p:txBody>
      </p:sp>
    </p:spTree>
    <p:extLst>
      <p:ext uri="{BB962C8B-B14F-4D97-AF65-F5344CB8AC3E}">
        <p14:creationId xmlns:p14="http://schemas.microsoft.com/office/powerpoint/2010/main" val="1371842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Greetings</a:t>
            </a:r>
          </a:p>
          <a:p>
            <a:endParaRPr lang="en-US" dirty="0"/>
          </a:p>
        </p:txBody>
      </p:sp>
      <p:sp>
        <p:nvSpPr>
          <p:cNvPr id="4" name="Slide Number Placeholder 3"/>
          <p:cNvSpPr>
            <a:spLocks noGrp="1"/>
          </p:cNvSpPr>
          <p:nvPr>
            <p:ph type="sldNum" sz="quarter" idx="5"/>
          </p:nvPr>
        </p:nvSpPr>
        <p:spPr/>
        <p:txBody>
          <a:bodyPr/>
          <a:lstStyle/>
          <a:p>
            <a:fld id="{8C7C4F38-861D-1B4F-A96D-3161D9F6B346}" type="slidenum">
              <a:rPr lang="en-US" smtClean="0"/>
              <a:t>2</a:t>
            </a:fld>
            <a:endParaRPr lang="en-US"/>
          </a:p>
        </p:txBody>
      </p:sp>
    </p:spTree>
    <p:extLst>
      <p:ext uri="{BB962C8B-B14F-4D97-AF65-F5344CB8AC3E}">
        <p14:creationId xmlns:p14="http://schemas.microsoft.com/office/powerpoint/2010/main" val="946487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C4F38-861D-1B4F-A96D-3161D9F6B346}" type="slidenum">
              <a:rPr lang="en-US" smtClean="0"/>
              <a:t>3</a:t>
            </a:fld>
            <a:endParaRPr lang="en-US"/>
          </a:p>
        </p:txBody>
      </p:sp>
    </p:spTree>
    <p:extLst>
      <p:ext uri="{BB962C8B-B14F-4D97-AF65-F5344CB8AC3E}">
        <p14:creationId xmlns:p14="http://schemas.microsoft.com/office/powerpoint/2010/main" val="941192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Reason for completing health risk assessments. </a:t>
            </a:r>
          </a:p>
        </p:txBody>
      </p:sp>
      <p:sp>
        <p:nvSpPr>
          <p:cNvPr id="4" name="Slide Number Placeholder 3"/>
          <p:cNvSpPr>
            <a:spLocks noGrp="1"/>
          </p:cNvSpPr>
          <p:nvPr>
            <p:ph type="sldNum" sz="quarter" idx="5"/>
          </p:nvPr>
        </p:nvSpPr>
        <p:spPr/>
        <p:txBody>
          <a:bodyPr/>
          <a:lstStyle/>
          <a:p>
            <a:fld id="{8C7C4F38-861D-1B4F-A96D-3161D9F6B346}" type="slidenum">
              <a:rPr lang="en-US" smtClean="0"/>
              <a:t>4</a:t>
            </a:fld>
            <a:endParaRPr lang="en-US"/>
          </a:p>
        </p:txBody>
      </p:sp>
    </p:spTree>
    <p:extLst>
      <p:ext uri="{BB962C8B-B14F-4D97-AF65-F5344CB8AC3E}">
        <p14:creationId xmlns:p14="http://schemas.microsoft.com/office/powerpoint/2010/main" val="3838711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9F0EE5-9E19-4D09-8522-DD2D273127B3}" type="slidenum">
              <a:rPr lang="en-US" smtClean="0"/>
              <a:t>5</a:t>
            </a:fld>
            <a:endParaRPr lang="en-US"/>
          </a:p>
        </p:txBody>
      </p:sp>
    </p:spTree>
    <p:extLst>
      <p:ext uri="{BB962C8B-B14F-4D97-AF65-F5344CB8AC3E}">
        <p14:creationId xmlns:p14="http://schemas.microsoft.com/office/powerpoint/2010/main" val="1896331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9F0EE5-9E19-4D09-8522-DD2D273127B3}" type="slidenum">
              <a:rPr lang="en-US" smtClean="0"/>
              <a:t>6</a:t>
            </a:fld>
            <a:endParaRPr lang="en-US"/>
          </a:p>
        </p:txBody>
      </p:sp>
    </p:spTree>
    <p:extLst>
      <p:ext uri="{BB962C8B-B14F-4D97-AF65-F5344CB8AC3E}">
        <p14:creationId xmlns:p14="http://schemas.microsoft.com/office/powerpoint/2010/main" val="138559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9F0EE5-9E19-4D09-8522-DD2D273127B3}" type="slidenum">
              <a:rPr lang="en-US" smtClean="0"/>
              <a:t>7</a:t>
            </a:fld>
            <a:endParaRPr lang="en-US"/>
          </a:p>
        </p:txBody>
      </p:sp>
    </p:spTree>
    <p:extLst>
      <p:ext uri="{BB962C8B-B14F-4D97-AF65-F5344CB8AC3E}">
        <p14:creationId xmlns:p14="http://schemas.microsoft.com/office/powerpoint/2010/main" val="212472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SMART clinics provide metrics to GINN group when completing health risk assessments. This year clinics are completing the ABC 30 which are age based questions addressing  social determinants of health ( safety, health, behavioral health, gun safety, food insecurities, dental, bullying etc.)   information on the above  slide are incomplete.  PCHC converted to EPIC this year and ETHOS system communication with EPIC has not been finalized. Flu shots are not being picked up yet. </a:t>
            </a:r>
          </a:p>
        </p:txBody>
      </p:sp>
      <p:sp>
        <p:nvSpPr>
          <p:cNvPr id="4" name="Slide Number Placeholder 3"/>
          <p:cNvSpPr>
            <a:spLocks noGrp="1"/>
          </p:cNvSpPr>
          <p:nvPr>
            <p:ph type="sldNum" sz="quarter" idx="5"/>
          </p:nvPr>
        </p:nvSpPr>
        <p:spPr/>
        <p:txBody>
          <a:bodyPr/>
          <a:lstStyle/>
          <a:p>
            <a:fld id="{089F0EE5-9E19-4D09-8522-DD2D273127B3}" type="slidenum">
              <a:rPr lang="en-US" smtClean="0"/>
              <a:t>8</a:t>
            </a:fld>
            <a:endParaRPr lang="en-US"/>
          </a:p>
        </p:txBody>
      </p:sp>
    </p:spTree>
    <p:extLst>
      <p:ext uri="{BB962C8B-B14F-4D97-AF65-F5344CB8AC3E}">
        <p14:creationId xmlns:p14="http://schemas.microsoft.com/office/powerpoint/2010/main" val="2441474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11</a:t>
            </a:fld>
            <a:endParaRPr lang="en-US"/>
          </a:p>
        </p:txBody>
      </p:sp>
    </p:spTree>
    <p:extLst>
      <p:ext uri="{BB962C8B-B14F-4D97-AF65-F5344CB8AC3E}">
        <p14:creationId xmlns:p14="http://schemas.microsoft.com/office/powerpoint/2010/main" val="2511927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13</a:t>
            </a:fld>
            <a:endParaRPr lang="en-US"/>
          </a:p>
        </p:txBody>
      </p:sp>
    </p:spTree>
    <p:extLst>
      <p:ext uri="{BB962C8B-B14F-4D97-AF65-F5344CB8AC3E}">
        <p14:creationId xmlns:p14="http://schemas.microsoft.com/office/powerpoint/2010/main" val="1587206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14</a:t>
            </a:fld>
            <a:endParaRPr lang="en-US"/>
          </a:p>
        </p:txBody>
      </p:sp>
    </p:spTree>
    <p:extLst>
      <p:ext uri="{BB962C8B-B14F-4D97-AF65-F5344CB8AC3E}">
        <p14:creationId xmlns:p14="http://schemas.microsoft.com/office/powerpoint/2010/main" val="4229796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15</a:t>
            </a:fld>
            <a:endParaRPr lang="en-US"/>
          </a:p>
        </p:txBody>
      </p:sp>
    </p:spTree>
    <p:extLst>
      <p:ext uri="{BB962C8B-B14F-4D97-AF65-F5344CB8AC3E}">
        <p14:creationId xmlns:p14="http://schemas.microsoft.com/office/powerpoint/2010/main" val="17352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17</a:t>
            </a:fld>
            <a:endParaRPr lang="en-US"/>
          </a:p>
        </p:txBody>
      </p:sp>
    </p:spTree>
    <p:extLst>
      <p:ext uri="{BB962C8B-B14F-4D97-AF65-F5344CB8AC3E}">
        <p14:creationId xmlns:p14="http://schemas.microsoft.com/office/powerpoint/2010/main" val="512550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19</a:t>
            </a:fld>
            <a:endParaRPr lang="en-US"/>
          </a:p>
        </p:txBody>
      </p:sp>
    </p:spTree>
    <p:extLst>
      <p:ext uri="{BB962C8B-B14F-4D97-AF65-F5344CB8AC3E}">
        <p14:creationId xmlns:p14="http://schemas.microsoft.com/office/powerpoint/2010/main" val="2189197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20</a:t>
            </a:fld>
            <a:endParaRPr lang="en-US"/>
          </a:p>
        </p:txBody>
      </p:sp>
    </p:spTree>
    <p:extLst>
      <p:ext uri="{BB962C8B-B14F-4D97-AF65-F5344CB8AC3E}">
        <p14:creationId xmlns:p14="http://schemas.microsoft.com/office/powerpoint/2010/main" val="3187130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21</a:t>
            </a:fld>
            <a:endParaRPr lang="en-US"/>
          </a:p>
        </p:txBody>
      </p:sp>
    </p:spTree>
    <p:extLst>
      <p:ext uri="{BB962C8B-B14F-4D97-AF65-F5344CB8AC3E}">
        <p14:creationId xmlns:p14="http://schemas.microsoft.com/office/powerpoint/2010/main" val="3178396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23</a:t>
            </a:fld>
            <a:endParaRPr lang="en-US"/>
          </a:p>
        </p:txBody>
      </p:sp>
    </p:spTree>
    <p:extLst>
      <p:ext uri="{BB962C8B-B14F-4D97-AF65-F5344CB8AC3E}">
        <p14:creationId xmlns:p14="http://schemas.microsoft.com/office/powerpoint/2010/main" val="223501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24</a:t>
            </a:fld>
            <a:endParaRPr lang="en-US"/>
          </a:p>
        </p:txBody>
      </p:sp>
    </p:spTree>
    <p:extLst>
      <p:ext uri="{BB962C8B-B14F-4D97-AF65-F5344CB8AC3E}">
        <p14:creationId xmlns:p14="http://schemas.microsoft.com/office/powerpoint/2010/main" val="3613696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F0EE5-9E19-4D09-8522-DD2D273127B3}" type="slidenum">
              <a:rPr lang="en-US" smtClean="0"/>
              <a:t>26</a:t>
            </a:fld>
            <a:endParaRPr lang="en-US"/>
          </a:p>
        </p:txBody>
      </p:sp>
    </p:spTree>
    <p:extLst>
      <p:ext uri="{BB962C8B-B14F-4D97-AF65-F5344CB8AC3E}">
        <p14:creationId xmlns:p14="http://schemas.microsoft.com/office/powerpoint/2010/main" val="752252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2FA142-E0DA-486A-9BE8-7AD8BC4D1DA4}" type="datetimeFigureOut">
              <a:rPr lang="en-US" smtClean="0"/>
              <a:t>1/23/2024</a:t>
            </a:fld>
            <a:endParaRPr lang="en-US"/>
          </a:p>
        </p:txBody>
      </p:sp>
      <p:sp>
        <p:nvSpPr>
          <p:cNvPr id="5" name="Footer Placeholder 4"/>
          <p:cNvSpPr>
            <a:spLocks noGrp="1"/>
          </p:cNvSpPr>
          <p:nvPr>
            <p:ph type="ftr" sz="quarter" idx="11"/>
          </p:nvPr>
        </p:nvSpPr>
        <p:spPr>
          <a:xfrm>
            <a:off x="2493105" y="329307"/>
            <a:ext cx="4897310"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4DFFFFE-FE3B-4815-8048-29534017B010}" type="slidenum">
              <a:rPr lang="en-US" smtClean="0"/>
              <a:t>‹#›</a:t>
            </a:fld>
            <a:endParaRPr lang="en-US"/>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9237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FA142-E0DA-486A-9BE8-7AD8BC4D1DA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FFFFE-FE3B-4815-8048-29534017B010}"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63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FA142-E0DA-486A-9BE8-7AD8BC4D1DA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FFFFE-FE3B-4815-8048-29534017B010}" type="slidenum">
              <a:rPr lang="en-US" smtClean="0"/>
              <a:t>‹#›</a:t>
            </a:fld>
            <a:endParaRPr lang="en-US"/>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845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2FA142-E0DA-486A-9BE8-7AD8BC4D1DA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FFFFE-FE3B-4815-8048-29534017B010}" type="slidenum">
              <a:rPr lang="en-US" smtClean="0"/>
              <a:t>‹#›</a:t>
            </a:fld>
            <a:endParaRPr lang="en-US"/>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2458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2FA142-E0DA-486A-9BE8-7AD8BC4D1DA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DFFFFE-FE3B-4815-8048-29534017B010}" type="slidenum">
              <a:rPr lang="en-US" smtClean="0"/>
              <a:t>‹#›</a:t>
            </a:fld>
            <a:endParaRPr lang="en-US"/>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7605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2FA142-E0DA-486A-9BE8-7AD8BC4D1DA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DFFFFE-FE3B-4815-8048-29534017B010}" type="slidenum">
              <a:rPr lang="en-US" smtClean="0"/>
              <a:t>‹#›</a:t>
            </a:fld>
            <a:endParaRPr lang="en-US"/>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5881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2FA142-E0DA-486A-9BE8-7AD8BC4D1DA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DFFFFE-FE3B-4815-8048-29534017B010}" type="slidenum">
              <a:rPr lang="en-US" smtClean="0"/>
              <a:t>‹#›</a:t>
            </a:fld>
            <a:endParaRPr lang="en-US"/>
          </a:p>
        </p:txBody>
      </p:sp>
    </p:spTree>
    <p:extLst>
      <p:ext uri="{BB962C8B-B14F-4D97-AF65-F5344CB8AC3E}">
        <p14:creationId xmlns:p14="http://schemas.microsoft.com/office/powerpoint/2010/main" val="403456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2FA142-E0DA-486A-9BE8-7AD8BC4D1DA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FFFFE-FE3B-4815-8048-29534017B010}" type="slidenum">
              <a:rPr lang="en-US" smtClean="0"/>
              <a:t>‹#›</a:t>
            </a:fld>
            <a:endParaRPr lang="en-US"/>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0012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342FA142-E0DA-486A-9BE8-7AD8BC4D1DA4}" type="datetimeFigureOut">
              <a:rPr lang="en-US" smtClean="0"/>
              <a:t>1/23/2024</a:t>
            </a:fld>
            <a:endParaRPr lang="en-US"/>
          </a:p>
        </p:txBody>
      </p:sp>
      <p:sp>
        <p:nvSpPr>
          <p:cNvPr id="6" name="Footer Placeholder 5"/>
          <p:cNvSpPr>
            <a:spLocks noGrp="1"/>
          </p:cNvSpPr>
          <p:nvPr>
            <p:ph type="ftr" sz="quarter" idx="11"/>
          </p:nvPr>
        </p:nvSpPr>
        <p:spPr>
          <a:xfrm>
            <a:off x="1534910" y="318640"/>
            <a:ext cx="5453475" cy="320931"/>
          </a:xfrm>
        </p:spPr>
        <p:txBody>
          <a:bodyPr/>
          <a:lstStyle/>
          <a:p>
            <a:endParaRPr lang="en-US"/>
          </a:p>
        </p:txBody>
      </p:sp>
      <p:sp>
        <p:nvSpPr>
          <p:cNvPr id="7" name="Slide Number Placeholder 6"/>
          <p:cNvSpPr>
            <a:spLocks noGrp="1"/>
          </p:cNvSpPr>
          <p:nvPr>
            <p:ph type="sldNum" sz="quarter" idx="12"/>
          </p:nvPr>
        </p:nvSpPr>
        <p:spPr/>
        <p:txBody>
          <a:bodyPr/>
          <a:lstStyle/>
          <a:p>
            <a:fld id="{84DFFFFE-FE3B-4815-8048-29534017B010}" type="slidenum">
              <a:rPr lang="en-US" smtClean="0"/>
              <a:t>‹#›</a:t>
            </a:fld>
            <a:endParaRPr lang="en-US"/>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79998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FA142-E0DA-486A-9BE8-7AD8BC4D1DA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FFFFE-FE3B-4815-8048-29534017B010}"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0701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FA142-E0DA-486A-9BE8-7AD8BC4D1DA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FFFFE-FE3B-4815-8048-29534017B010}" type="slidenum">
              <a:rPr lang="en-US" smtClean="0"/>
              <a:t>‹#›</a:t>
            </a:fld>
            <a:endParaRPr lang="en-US"/>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9338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42FA142-E0DA-486A-9BE8-7AD8BC4D1DA4}" type="datetimeFigureOut">
              <a:rPr lang="en-US" smtClean="0"/>
              <a:t>1/23/2024</a:t>
            </a:fld>
            <a:endParaRPr lang="en-US"/>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4DFFFFE-FE3B-4815-8048-29534017B010}" type="slidenum">
              <a:rPr lang="en-US" smtClean="0"/>
              <a:t>‹#›</a:t>
            </a:fld>
            <a:endParaRPr lang="en-US"/>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23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ABDA-E801-475F-B6A8-22BD66CDDE60}"/>
              </a:ext>
            </a:extLst>
          </p:cNvPr>
          <p:cNvSpPr>
            <a:spLocks noGrp="1"/>
          </p:cNvSpPr>
          <p:nvPr>
            <p:ph type="ctrTitle"/>
          </p:nvPr>
        </p:nvSpPr>
        <p:spPr>
          <a:xfrm>
            <a:off x="838200" y="365125"/>
            <a:ext cx="10515600" cy="1325563"/>
          </a:xfrm>
        </p:spPr>
        <p:txBody>
          <a:bodyPr vert="horz" lIns="91440" tIns="45720" rIns="91440" bIns="45720" rtlCol="0" anchor="ctr">
            <a:normAutofit fontScale="90000"/>
          </a:bodyPr>
          <a:lstStyle/>
          <a:p>
            <a:pPr>
              <a:defRPr/>
            </a:pP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r>
              <a:rPr lang="en-US" sz="1100" kern="1200">
                <a:solidFill>
                  <a:schemeClr val="tx1"/>
                </a:solidFill>
                <a:latin typeface="+mj-lt"/>
                <a:ea typeface="+mj-ea"/>
                <a:cs typeface="+mj-cs"/>
              </a:rPr>
              <a:t/>
            </a:r>
            <a:br>
              <a:rPr lang="en-US" sz="1100" kern="1200">
                <a:solidFill>
                  <a:schemeClr val="tx1"/>
                </a:solidFill>
                <a:latin typeface="+mj-lt"/>
                <a:ea typeface="+mj-ea"/>
                <a:cs typeface="+mj-cs"/>
              </a:rPr>
            </a:br>
            <a:endParaRPr lang="en-US" sz="1100" kern="1200">
              <a:solidFill>
                <a:schemeClr val="tx1"/>
              </a:solidFill>
              <a:latin typeface="+mj-lt"/>
              <a:ea typeface="+mj-ea"/>
              <a:cs typeface="+mj-cs"/>
            </a:endParaRPr>
          </a:p>
        </p:txBody>
      </p:sp>
      <p:sp>
        <p:nvSpPr>
          <p:cNvPr id="14" name="Slide Number Placeholder 3">
            <a:extLst>
              <a:ext uri="{FF2B5EF4-FFF2-40B4-BE49-F238E27FC236}">
                <a16:creationId xmlns:a16="http://schemas.microsoft.com/office/drawing/2014/main" id="{715A316F-7138-6548-883E-48F611A1B521}"/>
              </a:ext>
            </a:extLst>
          </p:cNvPr>
          <p:cNvSpPr>
            <a:spLocks/>
          </p:cNvSpPr>
          <p:nvPr/>
        </p:nvSpPr>
        <p:spPr>
          <a:xfrm>
            <a:off x="10328292" y="5740592"/>
            <a:ext cx="234770" cy="234770"/>
          </a:xfrm>
          <a:prstGeom prst="rect">
            <a:avLst/>
          </a:prstGeom>
        </p:spPr>
        <p:txBody>
          <a:bodyPr/>
          <a:lstStyle/>
          <a:p>
            <a:pPr defTabSz="585216">
              <a:spcAft>
                <a:spcPts val="600"/>
              </a:spcAft>
              <a:defRPr/>
            </a:pPr>
            <a:fld id="{8A7A6979-0714-4377-B894-6BE4C2D6E202}" type="slidenum">
              <a:rPr lang="en-US" sz="1152" kern="1200">
                <a:solidFill>
                  <a:schemeClr val="tx1"/>
                </a:solidFill>
                <a:latin typeface="Gill Sans MT" panose="020B0502020104020203"/>
                <a:ea typeface="+mn-ea"/>
                <a:cs typeface="+mn-cs"/>
              </a:rPr>
              <a:pPr defTabSz="585216">
                <a:spcAft>
                  <a:spcPts val="600"/>
                </a:spcAft>
                <a:defRPr/>
              </a:pPr>
              <a:t>1</a:t>
            </a:fld>
            <a:endParaRPr lang="en-US">
              <a:latin typeface="Gill Sans MT" panose="020B0502020104020203"/>
            </a:endParaRPr>
          </a:p>
        </p:txBody>
      </p:sp>
      <p:sp>
        <p:nvSpPr>
          <p:cNvPr id="6" name="TextBox 5">
            <a:extLst>
              <a:ext uri="{FF2B5EF4-FFF2-40B4-BE49-F238E27FC236}">
                <a16:creationId xmlns:a16="http://schemas.microsoft.com/office/drawing/2014/main" id="{5D6C19E4-5104-444B-BE88-599A50EAB170}"/>
              </a:ext>
            </a:extLst>
          </p:cNvPr>
          <p:cNvSpPr txBox="1"/>
          <p:nvPr/>
        </p:nvSpPr>
        <p:spPr>
          <a:xfrm>
            <a:off x="4331336" y="5022286"/>
            <a:ext cx="3720412" cy="563231"/>
          </a:xfrm>
          <a:prstGeom prst="rect">
            <a:avLst/>
          </a:prstGeom>
          <a:noFill/>
        </p:spPr>
        <p:txBody>
          <a:bodyPr wrap="square" rtlCol="0">
            <a:spAutoFit/>
          </a:bodyPr>
          <a:lstStyle/>
          <a:p>
            <a:pPr algn="ctr" defTabSz="585216">
              <a:spcAft>
                <a:spcPts val="600"/>
              </a:spcAft>
            </a:pPr>
            <a:r>
              <a:rPr lang="en-US" sz="1280" kern="1200" dirty="0">
                <a:solidFill>
                  <a:srgbClr val="555555"/>
                </a:solidFill>
                <a:latin typeface="+mn-lt"/>
                <a:ea typeface="+mn-ea"/>
                <a:cs typeface="+mn-cs"/>
              </a:rPr>
              <a:t>Briefing for Providence Public Schools</a:t>
            </a:r>
          </a:p>
          <a:p>
            <a:pPr algn="ctr" defTabSz="585216">
              <a:spcAft>
                <a:spcPts val="600"/>
              </a:spcAft>
            </a:pPr>
            <a:r>
              <a:rPr lang="en-US" sz="1280" dirty="0">
                <a:solidFill>
                  <a:srgbClr val="555555"/>
                </a:solidFill>
              </a:rPr>
              <a:t>January 2024</a:t>
            </a:r>
            <a:endParaRPr lang="en-US" sz="1280" kern="1200" dirty="0">
              <a:solidFill>
                <a:srgbClr val="555555"/>
              </a:solidFill>
              <a:latin typeface="+mn-lt"/>
              <a:ea typeface="+mn-ea"/>
              <a:cs typeface="+mn-cs"/>
            </a:endParaRPr>
          </a:p>
        </p:txBody>
      </p:sp>
      <p:sp>
        <p:nvSpPr>
          <p:cNvPr id="12" name="Title 1">
            <a:extLst>
              <a:ext uri="{FF2B5EF4-FFF2-40B4-BE49-F238E27FC236}">
                <a16:creationId xmlns:a16="http://schemas.microsoft.com/office/drawing/2014/main" id="{8C5A97CD-1A3E-1247-9680-515BD34D8104}"/>
              </a:ext>
            </a:extLst>
          </p:cNvPr>
          <p:cNvSpPr txBox="1">
            <a:spLocks/>
          </p:cNvSpPr>
          <p:nvPr/>
        </p:nvSpPr>
        <p:spPr>
          <a:xfrm>
            <a:off x="2444261" y="5648992"/>
            <a:ext cx="7825671" cy="398973"/>
          </a:xfrm>
          <a:prstGeom prst="rect">
            <a:avLst/>
          </a:prstGeom>
          <a:solidFill>
            <a:srgbClr val="FFFFFF"/>
          </a:solidFill>
          <a:ln w="38100" cap="sq">
            <a:noFill/>
            <a:miter lim="800000"/>
          </a:ln>
        </p:spPr>
        <p:txBody>
          <a:bodyPr vert="horz" lIns="274320" tIns="182880" rIns="274320" bIns="182880" rtlCol="0" anchor="ctr" anchorCtr="1">
            <a:normAutofit fontScale="250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endParaRPr lang="en-US" sz="3200" dirty="0"/>
          </a:p>
        </p:txBody>
      </p:sp>
      <p:pic>
        <p:nvPicPr>
          <p:cNvPr id="16" name="Picture 15">
            <a:extLst>
              <a:ext uri="{FF2B5EF4-FFF2-40B4-BE49-F238E27FC236}">
                <a16:creationId xmlns:a16="http://schemas.microsoft.com/office/drawing/2014/main" id="{D199DDF0-02F7-3D42-BC5E-5E401484764A}"/>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628937" y="5718498"/>
            <a:ext cx="614625" cy="300422"/>
          </a:xfrm>
          <a:prstGeom prst="rect">
            <a:avLst/>
          </a:prstGeom>
        </p:spPr>
      </p:pic>
      <p:sp>
        <p:nvSpPr>
          <p:cNvPr id="18" name="TextBox 17">
            <a:extLst>
              <a:ext uri="{FF2B5EF4-FFF2-40B4-BE49-F238E27FC236}">
                <a16:creationId xmlns:a16="http://schemas.microsoft.com/office/drawing/2014/main" id="{CEBD6888-AF9B-F744-9993-655D7E872A92}"/>
              </a:ext>
            </a:extLst>
          </p:cNvPr>
          <p:cNvSpPr txBox="1"/>
          <p:nvPr/>
        </p:nvSpPr>
        <p:spPr>
          <a:xfrm>
            <a:off x="4865877" y="6018921"/>
            <a:ext cx="3364702" cy="190821"/>
          </a:xfrm>
          <a:prstGeom prst="rect">
            <a:avLst/>
          </a:prstGeom>
          <a:noFill/>
        </p:spPr>
        <p:txBody>
          <a:bodyPr wrap="square">
            <a:spAutoFit/>
          </a:bodyPr>
          <a:lstStyle/>
          <a:p>
            <a:pPr defTabSz="585216">
              <a:spcAft>
                <a:spcPts val="600"/>
              </a:spcAft>
            </a:pPr>
            <a:r>
              <a:rPr lang="en-US" sz="640" kern="1200">
                <a:solidFill>
                  <a:srgbClr val="555555"/>
                </a:solidFill>
                <a:latin typeface="+mn-lt"/>
                <a:ea typeface="+mn-ea"/>
                <a:cs typeface="+mn-cs"/>
              </a:rPr>
              <a:t>Copyright © 2021 MSA Management, LLC/Ginn Group Collaborative All Rights Reserved</a:t>
            </a:r>
            <a:endParaRPr lang="en-US" sz="1000">
              <a:solidFill>
                <a:schemeClr val="bg1"/>
              </a:solidFill>
            </a:endParaRPr>
          </a:p>
        </p:txBody>
      </p:sp>
      <p:pic>
        <p:nvPicPr>
          <p:cNvPr id="7" name="Picture 6" descr="Logo, company name&#10;&#10;Description automatically generated">
            <a:extLst>
              <a:ext uri="{FF2B5EF4-FFF2-40B4-BE49-F238E27FC236}">
                <a16:creationId xmlns:a16="http://schemas.microsoft.com/office/drawing/2014/main" id="{8271F6DE-7482-424A-8EFB-F089F657DD0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12480" y="4131288"/>
            <a:ext cx="2242267" cy="657822"/>
          </a:xfrm>
          <a:prstGeom prst="rect">
            <a:avLst/>
          </a:prstGeom>
        </p:spPr>
      </p:pic>
      <p:pic>
        <p:nvPicPr>
          <p:cNvPr id="10" name="Picture 9" descr="Graphical user interface&#10;&#10;Description automatically generated">
            <a:extLst>
              <a:ext uri="{FF2B5EF4-FFF2-40B4-BE49-F238E27FC236}">
                <a16:creationId xmlns:a16="http://schemas.microsoft.com/office/drawing/2014/main" id="{DC039A48-0486-7B43-8A05-8300333AA7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4947" y="3937448"/>
            <a:ext cx="2266122" cy="1045507"/>
          </a:xfrm>
          <a:prstGeom prst="rect">
            <a:avLst/>
          </a:prstGeom>
        </p:spPr>
      </p:pic>
      <p:pic>
        <p:nvPicPr>
          <p:cNvPr id="13" name="Picture 12" descr="Text&#10;&#10;Description automatically generated">
            <a:extLst>
              <a:ext uri="{FF2B5EF4-FFF2-40B4-BE49-F238E27FC236}">
                <a16:creationId xmlns:a16="http://schemas.microsoft.com/office/drawing/2014/main" id="{B56D6C19-FBC9-B14D-8AEA-C6D668B912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6810" y="1825625"/>
            <a:ext cx="6035040" cy="950102"/>
          </a:xfrm>
          <a:prstGeom prst="rect">
            <a:avLst/>
          </a:prstGeom>
        </p:spPr>
      </p:pic>
      <p:pic>
        <p:nvPicPr>
          <p:cNvPr id="19" name="Picture 18" descr="Logo, company name&#10;&#10;Description automatically generated">
            <a:extLst>
              <a:ext uri="{FF2B5EF4-FFF2-40B4-BE49-F238E27FC236}">
                <a16:creationId xmlns:a16="http://schemas.microsoft.com/office/drawing/2014/main" id="{7A1B9E5F-C73D-564B-BF3B-5CA3D3BDDD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72285" y="2785204"/>
            <a:ext cx="4540195" cy="2003905"/>
          </a:xfrm>
          <a:prstGeom prst="rect">
            <a:avLst/>
          </a:prstGeom>
        </p:spPr>
      </p:pic>
    </p:spTree>
    <p:extLst>
      <p:ext uri="{BB962C8B-B14F-4D97-AF65-F5344CB8AC3E}">
        <p14:creationId xmlns:p14="http://schemas.microsoft.com/office/powerpoint/2010/main" val="2666942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CCADEE5-3220-400A-B064-530D6744DD83}"/>
              </a:ext>
            </a:extLst>
          </p:cNvPr>
          <p:cNvSpPr txBox="1">
            <a:spLocks/>
          </p:cNvSpPr>
          <p:nvPr/>
        </p:nvSpPr>
        <p:spPr>
          <a:xfrm>
            <a:off x="0" y="6390644"/>
            <a:ext cx="12192000" cy="468043"/>
          </a:xfrm>
          <a:prstGeom prst="rect">
            <a:avLst/>
          </a:prstGeom>
          <a:solidFill>
            <a:srgbClr val="FFFFFF"/>
          </a:solidFill>
          <a:ln w="38100" cap="sq">
            <a:noFill/>
            <a:miter lim="800000"/>
          </a:ln>
        </p:spPr>
        <p:txBody>
          <a:bodyPr vert="horz" lIns="274320" tIns="182880" rIns="274320" bIns="182880" rtlCol="0" anchor="ctr" anchorCtr="1">
            <a:normAutofit fontScale="250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a:defRPr/>
            </a:pPr>
            <a:endParaRPr lang="en-US" sz="3200" dirty="0">
              <a:latin typeface="Gill Sans MT" panose="020B0502020104020203"/>
            </a:endParaRPr>
          </a:p>
        </p:txBody>
      </p:sp>
      <p:sp>
        <p:nvSpPr>
          <p:cNvPr id="10" name="Slide Number Placeholder 4">
            <a:extLst>
              <a:ext uri="{FF2B5EF4-FFF2-40B4-BE49-F238E27FC236}">
                <a16:creationId xmlns:a16="http://schemas.microsoft.com/office/drawing/2014/main" id="{D75BC181-D070-431F-9EA3-30212C4E67B3}"/>
              </a:ext>
            </a:extLst>
          </p:cNvPr>
          <p:cNvSpPr>
            <a:spLocks noGrp="1"/>
          </p:cNvSpPr>
          <p:nvPr>
            <p:ph type="sldNum" sz="quarter" idx="12"/>
          </p:nvPr>
        </p:nvSpPr>
        <p:spPr>
          <a:xfrm>
            <a:off x="12282922" y="6455291"/>
            <a:ext cx="365760" cy="365760"/>
          </a:xfrm>
        </p:spPr>
        <p:txBody>
          <a:bodyPr>
            <a:normAutofit fontScale="85000" lnSpcReduction="20000"/>
          </a:bodyPr>
          <a:lstStyle/>
          <a:p>
            <a:pPr>
              <a:lnSpc>
                <a:spcPct val="90000"/>
              </a:lnSpc>
              <a:spcAft>
                <a:spcPts val="600"/>
              </a:spcAft>
              <a:defRPr/>
            </a:pPr>
            <a:fld id="{8A7A6979-0714-4377-B894-6BE4C2D6E202}" type="slidenum">
              <a:rPr lang="en-US" smtClean="0">
                <a:latin typeface="Gill Sans MT" panose="020B0502020104020203"/>
              </a:rPr>
              <a:pPr>
                <a:lnSpc>
                  <a:spcPct val="90000"/>
                </a:lnSpc>
                <a:spcAft>
                  <a:spcPts val="600"/>
                </a:spcAft>
                <a:defRPr/>
              </a:pPr>
              <a:t>2</a:t>
            </a:fld>
            <a:endParaRPr lang="en-US" dirty="0">
              <a:latin typeface="Gill Sans MT" panose="020B0502020104020203"/>
            </a:endParaRPr>
          </a:p>
        </p:txBody>
      </p:sp>
      <p:pic>
        <p:nvPicPr>
          <p:cNvPr id="5" name="Picture 4">
            <a:extLst>
              <a:ext uri="{FF2B5EF4-FFF2-40B4-BE49-F238E27FC236}">
                <a16:creationId xmlns:a16="http://schemas.microsoft.com/office/drawing/2014/main" id="{77E9E02E-4275-4750-B269-D01FA5918CE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427889" y="6390642"/>
            <a:ext cx="957555" cy="468043"/>
          </a:xfrm>
          <a:prstGeom prst="rect">
            <a:avLst/>
          </a:prstGeom>
        </p:spPr>
      </p:pic>
      <p:sp>
        <p:nvSpPr>
          <p:cNvPr id="4" name="TextBox 3">
            <a:extLst>
              <a:ext uri="{FF2B5EF4-FFF2-40B4-BE49-F238E27FC236}">
                <a16:creationId xmlns:a16="http://schemas.microsoft.com/office/drawing/2014/main" id="{BC0FC49D-E737-42F2-B95A-938736DDA296}"/>
              </a:ext>
            </a:extLst>
          </p:cNvPr>
          <p:cNvSpPr txBox="1"/>
          <p:nvPr/>
        </p:nvSpPr>
        <p:spPr>
          <a:xfrm>
            <a:off x="3772755" y="6528090"/>
            <a:ext cx="5242036" cy="246221"/>
          </a:xfrm>
          <a:prstGeom prst="rect">
            <a:avLst/>
          </a:prstGeom>
          <a:noFill/>
        </p:spPr>
        <p:txBody>
          <a:bodyPr wrap="square">
            <a:spAutoFit/>
          </a:bodyPr>
          <a:lstStyle/>
          <a:p>
            <a:r>
              <a:rPr lang="en-US" sz="1000" dirty="0">
                <a:solidFill>
                  <a:schemeClr val="bg1"/>
                </a:solidFill>
              </a:rPr>
              <a:t>Copyright © 2021 MSA Management, LLC/Ginn Group Collaborative All Rights Reserved</a:t>
            </a:r>
          </a:p>
        </p:txBody>
      </p:sp>
      <p:sp>
        <p:nvSpPr>
          <p:cNvPr id="13" name="Title 1">
            <a:extLst>
              <a:ext uri="{FF2B5EF4-FFF2-40B4-BE49-F238E27FC236}">
                <a16:creationId xmlns:a16="http://schemas.microsoft.com/office/drawing/2014/main" id="{48358D70-C82C-C34D-AAFD-276E7FAB8853}"/>
              </a:ext>
            </a:extLst>
          </p:cNvPr>
          <p:cNvSpPr txBox="1">
            <a:spLocks/>
          </p:cNvSpPr>
          <p:nvPr/>
        </p:nvSpPr>
        <p:spPr>
          <a:xfrm>
            <a:off x="1600200" y="121924"/>
            <a:ext cx="8835104" cy="2862285"/>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fontScale="600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r>
              <a:rPr lang="en-US">
                <a:latin typeface="+mn-lt"/>
              </a:rPr>
              <a:t/>
            </a:r>
            <a:br>
              <a:rPr lang="en-US">
                <a:latin typeface="+mn-lt"/>
              </a:rPr>
            </a:br>
            <a:r>
              <a:rPr lang="en-US">
                <a:latin typeface="+mn-lt"/>
              </a:rPr>
              <a:t/>
            </a:r>
            <a:br>
              <a:rPr lang="en-US">
                <a:latin typeface="+mn-lt"/>
              </a:rPr>
            </a:br>
            <a:r>
              <a:rPr lang="en-US">
                <a:latin typeface="+mn-lt"/>
              </a:rPr>
              <a:t/>
            </a:r>
            <a:br>
              <a:rPr lang="en-US">
                <a:latin typeface="+mn-lt"/>
              </a:rPr>
            </a:br>
            <a:r>
              <a:rPr lang="en-US">
                <a:latin typeface="+mn-lt"/>
              </a:rPr>
              <a:t/>
            </a:r>
            <a:br>
              <a:rPr lang="en-US">
                <a:latin typeface="+mn-lt"/>
              </a:rPr>
            </a:br>
            <a:r>
              <a:rPr lang="en-US">
                <a:latin typeface="+mn-lt"/>
              </a:rPr>
              <a:t/>
            </a:r>
            <a:br>
              <a:rPr lang="en-US">
                <a:latin typeface="+mn-lt"/>
              </a:rPr>
            </a:br>
            <a:r>
              <a:rPr lang="en-US">
                <a:latin typeface="+mn-lt"/>
              </a:rPr>
              <a:t/>
            </a:r>
            <a:br>
              <a:rPr lang="en-US">
                <a:latin typeface="+mn-lt"/>
              </a:rPr>
            </a:br>
            <a:r>
              <a:rPr lang="en-US">
                <a:latin typeface="+mn-lt"/>
              </a:rPr>
              <a:t/>
            </a:r>
            <a:br>
              <a:rPr lang="en-US">
                <a:latin typeface="+mn-lt"/>
              </a:rPr>
            </a:br>
            <a:r>
              <a:rPr lang="en-US">
                <a:latin typeface="+mn-lt"/>
              </a:rPr>
              <a:t/>
            </a:r>
            <a:br>
              <a:rPr lang="en-US">
                <a:latin typeface="+mn-lt"/>
              </a:rPr>
            </a:br>
            <a:endParaRPr lang="en-US" dirty="0">
              <a:latin typeface="+mn-lt"/>
            </a:endParaRPr>
          </a:p>
        </p:txBody>
      </p:sp>
      <p:pic>
        <p:nvPicPr>
          <p:cNvPr id="14" name="Picture 13">
            <a:extLst>
              <a:ext uri="{FF2B5EF4-FFF2-40B4-BE49-F238E27FC236}">
                <a16:creationId xmlns:a16="http://schemas.microsoft.com/office/drawing/2014/main" id="{3DCCB2C3-3F92-FA46-BF0E-9F5B8927FD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62448" y="281598"/>
            <a:ext cx="9545783" cy="2744799"/>
          </a:xfrm>
          <a:prstGeom prst="rect">
            <a:avLst/>
          </a:prstGeom>
        </p:spPr>
      </p:pic>
      <p:pic>
        <p:nvPicPr>
          <p:cNvPr id="7" name="Picture 6" descr="A close-up of a text&#10;&#10;Description automatically generated">
            <a:extLst>
              <a:ext uri="{FF2B5EF4-FFF2-40B4-BE49-F238E27FC236}">
                <a16:creationId xmlns:a16="http://schemas.microsoft.com/office/drawing/2014/main" id="{CC9207EF-54B3-62FE-EA33-D3DAA78EBF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970" y="3456050"/>
            <a:ext cx="10321709" cy="2387797"/>
          </a:xfrm>
          <a:prstGeom prst="rect">
            <a:avLst/>
          </a:prstGeom>
        </p:spPr>
      </p:pic>
    </p:spTree>
    <p:extLst>
      <p:ext uri="{BB962C8B-B14F-4D97-AF65-F5344CB8AC3E}">
        <p14:creationId xmlns:p14="http://schemas.microsoft.com/office/powerpoint/2010/main" val="100957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D388C9-3915-4235-9CC0-47EB38D05AB4}"/>
              </a:ext>
            </a:extLst>
          </p:cNvPr>
          <p:cNvSpPr/>
          <p:nvPr/>
        </p:nvSpPr>
        <p:spPr>
          <a:xfrm>
            <a:off x="-10633" y="307801"/>
            <a:ext cx="12202633" cy="7489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4" name="Title 1">
            <a:extLst>
              <a:ext uri="{FF2B5EF4-FFF2-40B4-BE49-F238E27FC236}">
                <a16:creationId xmlns:a16="http://schemas.microsoft.com/office/drawing/2014/main" id="{F9E7AA07-F794-43B1-BB55-BFD8AB030FA5}"/>
              </a:ext>
            </a:extLst>
          </p:cNvPr>
          <p:cNvSpPr txBox="1">
            <a:spLocks/>
          </p:cNvSpPr>
          <p:nvPr/>
        </p:nvSpPr>
        <p:spPr bwMode="blackWhite">
          <a:xfrm>
            <a:off x="2040636" y="171006"/>
            <a:ext cx="7729728" cy="999461"/>
          </a:xfrm>
          <a:prstGeom prst="rect">
            <a:avLst/>
          </a:prstGeom>
          <a:solidFill>
            <a:srgbClr val="FFFFFF"/>
          </a:solidFill>
          <a:ln w="38100" cap="sq">
            <a:solidFill>
              <a:srgbClr val="404040"/>
            </a:solid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endParaRPr lang="en-US" b="1" dirty="0">
              <a:solidFill>
                <a:schemeClr val="tx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DEF95A6D-D9CE-480F-ABE5-ED5CD5BFFBE1}"/>
              </a:ext>
            </a:extLst>
          </p:cNvPr>
          <p:cNvSpPr/>
          <p:nvPr/>
        </p:nvSpPr>
        <p:spPr>
          <a:xfrm>
            <a:off x="2040636" y="153110"/>
            <a:ext cx="7613374" cy="1015663"/>
          </a:xfrm>
          <a:prstGeom prst="rect">
            <a:avLst/>
          </a:prstGeom>
        </p:spPr>
        <p:txBody>
          <a:bodyPr wrap="square">
            <a:spAutoFit/>
          </a:bodyPr>
          <a:lstStyle/>
          <a:p>
            <a:pPr algn="ctr" defTabSz="308063"/>
            <a:r>
              <a:rPr lang="en-US" sz="3000" b="1" kern="0" dirty="0">
                <a:latin typeface="+mj-lt"/>
                <a:cs typeface="Arial" panose="020B0604020202020204" pitchFamily="34" charset="0"/>
                <a:sym typeface="Helvetica Light"/>
              </a:rPr>
              <a:t>What Makes a </a:t>
            </a:r>
          </a:p>
          <a:p>
            <a:pPr algn="ctr" defTabSz="308063"/>
            <a:r>
              <a:rPr lang="en-US" sz="3000" b="1" kern="0" dirty="0">
                <a:latin typeface="+mj-lt"/>
                <a:cs typeface="Arial" panose="020B0604020202020204" pitchFamily="34" charset="0"/>
                <a:sym typeface="Helvetica Light"/>
              </a:rPr>
              <a:t>SMART</a:t>
            </a:r>
            <a:r>
              <a:rPr lang="en-US" sz="2800" b="1" baseline="30000" dirty="0">
                <a:cs typeface="Arial" panose="020B0604020202020204" pitchFamily="34" charset="0"/>
              </a:rPr>
              <a:t>®</a:t>
            </a:r>
            <a:r>
              <a:rPr lang="en-US" sz="3000" b="1" kern="0" dirty="0">
                <a:latin typeface="+mj-lt"/>
                <a:cs typeface="Arial" panose="020B0604020202020204" pitchFamily="34" charset="0"/>
                <a:sym typeface="Helvetica Light"/>
              </a:rPr>
              <a:t> School Model Unique?</a:t>
            </a:r>
          </a:p>
        </p:txBody>
      </p:sp>
      <p:pic>
        <p:nvPicPr>
          <p:cNvPr id="11" name="Picture 10">
            <a:extLst>
              <a:ext uri="{FF2B5EF4-FFF2-40B4-BE49-F238E27FC236}">
                <a16:creationId xmlns:a16="http://schemas.microsoft.com/office/drawing/2014/main" id="{E3A9D826-277E-416D-8F47-1D52764A135C}"/>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427889" y="6390642"/>
            <a:ext cx="957555" cy="468043"/>
          </a:xfrm>
          <a:prstGeom prst="rect">
            <a:avLst/>
          </a:prstGeom>
        </p:spPr>
      </p:pic>
      <p:sp>
        <p:nvSpPr>
          <p:cNvPr id="15" name="Slide Number Placeholder 4">
            <a:extLst>
              <a:ext uri="{FF2B5EF4-FFF2-40B4-BE49-F238E27FC236}">
                <a16:creationId xmlns:a16="http://schemas.microsoft.com/office/drawing/2014/main" id="{275BBA07-5D49-4ACD-A736-55191231F59C}"/>
              </a:ext>
            </a:extLst>
          </p:cNvPr>
          <p:cNvSpPr>
            <a:spLocks noGrp="1"/>
          </p:cNvSpPr>
          <p:nvPr>
            <p:ph type="sldNum" sz="quarter" idx="12"/>
          </p:nvPr>
        </p:nvSpPr>
        <p:spPr>
          <a:xfrm>
            <a:off x="12296574" y="6442123"/>
            <a:ext cx="365760" cy="365760"/>
          </a:xfrm>
        </p:spPr>
        <p:txBody>
          <a:bodyPr>
            <a:normAutofit fontScale="85000" lnSpcReduction="20000"/>
          </a:bodyPr>
          <a:lstStyle/>
          <a:p>
            <a:pPr>
              <a:lnSpc>
                <a:spcPct val="90000"/>
              </a:lnSpc>
              <a:spcAft>
                <a:spcPts val="600"/>
              </a:spcAft>
              <a:defRPr/>
            </a:pPr>
            <a:fld id="{8A7A6979-0714-4377-B894-6BE4C2D6E202}" type="slidenum">
              <a:rPr lang="en-US">
                <a:latin typeface="Gill Sans MT" panose="020B0502020104020203"/>
              </a:rPr>
              <a:pPr>
                <a:lnSpc>
                  <a:spcPct val="90000"/>
                </a:lnSpc>
                <a:spcAft>
                  <a:spcPts val="600"/>
                </a:spcAft>
                <a:defRPr/>
              </a:pPr>
              <a:t>3</a:t>
            </a:fld>
            <a:endParaRPr lang="en-US" dirty="0">
              <a:latin typeface="Gill Sans MT" panose="020B0502020104020203"/>
            </a:endParaRPr>
          </a:p>
        </p:txBody>
      </p:sp>
      <p:sp>
        <p:nvSpPr>
          <p:cNvPr id="16" name="Rectangle 15">
            <a:extLst>
              <a:ext uri="{FF2B5EF4-FFF2-40B4-BE49-F238E27FC236}">
                <a16:creationId xmlns:a16="http://schemas.microsoft.com/office/drawing/2014/main" id="{F8CF38A8-A573-B248-BDA9-9D3F1D236130}"/>
              </a:ext>
            </a:extLst>
          </p:cNvPr>
          <p:cNvSpPr/>
          <p:nvPr/>
        </p:nvSpPr>
        <p:spPr>
          <a:xfrm>
            <a:off x="-10633" y="6144422"/>
            <a:ext cx="12213265" cy="2150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6" name="Picture 5" descr="A close up of text&#10;&#10;Description automatically generated">
            <a:extLst>
              <a:ext uri="{FF2B5EF4-FFF2-40B4-BE49-F238E27FC236}">
                <a16:creationId xmlns:a16="http://schemas.microsoft.com/office/drawing/2014/main" id="{35FB35A3-CEBF-CF20-D0D5-BB9221C064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958" y="1056755"/>
            <a:ext cx="9210725" cy="5085973"/>
          </a:xfrm>
          <a:prstGeom prst="rect">
            <a:avLst/>
          </a:prstGeom>
        </p:spPr>
      </p:pic>
    </p:spTree>
    <p:extLst>
      <p:ext uri="{BB962C8B-B14F-4D97-AF65-F5344CB8AC3E}">
        <p14:creationId xmlns:p14="http://schemas.microsoft.com/office/powerpoint/2010/main" val="3062920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D7AACEC-3A8A-2B43-B276-D414DF24D22C}"/>
              </a:ext>
            </a:extLst>
          </p:cNvPr>
          <p:cNvSpPr/>
          <p:nvPr/>
        </p:nvSpPr>
        <p:spPr>
          <a:xfrm>
            <a:off x="-10633" y="307801"/>
            <a:ext cx="12202633" cy="7489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nvGrpSpPr>
          <p:cNvPr id="35" name="Group 34">
            <a:extLst>
              <a:ext uri="{FF2B5EF4-FFF2-40B4-BE49-F238E27FC236}">
                <a16:creationId xmlns:a16="http://schemas.microsoft.com/office/drawing/2014/main" id="{AB2F6973-B1A3-4516-ABEE-FDC0201D4C6C}"/>
              </a:ext>
            </a:extLst>
          </p:cNvPr>
          <p:cNvGrpSpPr/>
          <p:nvPr/>
        </p:nvGrpSpPr>
        <p:grpSpPr>
          <a:xfrm>
            <a:off x="3025251" y="1446154"/>
            <a:ext cx="5622915" cy="4617018"/>
            <a:chOff x="6096000" y="1493418"/>
            <a:chExt cx="5591504" cy="4743375"/>
          </a:xfrm>
        </p:grpSpPr>
        <p:pic>
          <p:nvPicPr>
            <p:cNvPr id="36" name="Picture 2">
              <a:extLst>
                <a:ext uri="{FF2B5EF4-FFF2-40B4-BE49-F238E27FC236}">
                  <a16:creationId xmlns:a16="http://schemas.microsoft.com/office/drawing/2014/main" id="{B5DCBB25-E0CC-4AA5-BD64-2077B2124326}"/>
                </a:ext>
              </a:extLst>
            </p:cNvPr>
            <p:cNvPicPr>
              <a:picLocks noChangeArrowheads="1"/>
            </p:cNvPicPr>
            <p:nvPr/>
          </p:nvPicPr>
          <p:blipFill rotWithShape="1">
            <a:blip r:embed="rId3">
              <a:extLst>
                <a:ext uri="{28A0092B-C50C-407E-A947-70E740481C1C}">
                  <a14:useLocalDpi xmlns:a14="http://schemas.microsoft.com/office/drawing/2010/main" val="0"/>
                </a:ext>
              </a:extLst>
            </a:blip>
            <a:srcRect l="5306" t="20000" r="35673"/>
            <a:stretch/>
          </p:blipFill>
          <p:spPr bwMode="auto">
            <a:xfrm>
              <a:off x="6096000" y="2811825"/>
              <a:ext cx="5591504" cy="34249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Picture 3">
              <a:extLst>
                <a:ext uri="{FF2B5EF4-FFF2-40B4-BE49-F238E27FC236}">
                  <a16:creationId xmlns:a16="http://schemas.microsoft.com/office/drawing/2014/main" id="{4D768D04-1BAB-48D9-A630-8852D4260CD4}"/>
                </a:ext>
              </a:extLst>
            </p:cNvPr>
            <p:cNvPicPr>
              <a:picLocks noChangeArrowheads="1"/>
            </p:cNvPicPr>
            <p:nvPr/>
          </p:nvPicPr>
          <p:blipFill rotWithShape="1">
            <a:blip r:embed="rId3">
              <a:extLst>
                <a:ext uri="{28A0092B-C50C-407E-A947-70E740481C1C}">
                  <a14:useLocalDpi xmlns:a14="http://schemas.microsoft.com/office/drawing/2010/main" val="0"/>
                </a:ext>
              </a:extLst>
            </a:blip>
            <a:srcRect l="5307" r="35672" b="77440"/>
            <a:stretch/>
          </p:blipFill>
          <p:spPr bwMode="auto">
            <a:xfrm>
              <a:off x="6096000" y="1493418"/>
              <a:ext cx="5591504" cy="1375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8" name="Rectangle 10">
            <a:extLst>
              <a:ext uri="{FF2B5EF4-FFF2-40B4-BE49-F238E27FC236}">
                <a16:creationId xmlns:a16="http://schemas.microsoft.com/office/drawing/2014/main" id="{D34F07E7-ED24-4519-91AF-98B47C9063CD}"/>
              </a:ext>
            </a:extLst>
          </p:cNvPr>
          <p:cNvSpPr>
            <a:spLocks/>
          </p:cNvSpPr>
          <p:nvPr/>
        </p:nvSpPr>
        <p:spPr bwMode="auto">
          <a:xfrm>
            <a:off x="125901" y="1749187"/>
            <a:ext cx="2678258" cy="108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3576" tIns="53576" rIns="94215" bIns="53576"/>
          <a:lstStyle/>
          <a:p>
            <a:pPr marL="39688" defTabSz="642938">
              <a:lnSpc>
                <a:spcPct val="90000"/>
              </a:lnSpc>
              <a:spcBef>
                <a:spcPts val="1550"/>
              </a:spcBef>
            </a:pPr>
            <a:r>
              <a:rPr lang="en-US" b="1" dirty="0">
                <a:cs typeface="Arial" panose="020B0604020202020204" pitchFamily="34" charset="0"/>
                <a:sym typeface="Futura Std Medium Oblique" charset="0"/>
              </a:rPr>
              <a:t>Personal Health Costs</a:t>
            </a:r>
          </a:p>
          <a:p>
            <a:pPr marL="39688" defTabSz="642938">
              <a:lnSpc>
                <a:spcPct val="90000"/>
              </a:lnSpc>
            </a:pPr>
            <a:r>
              <a:rPr lang="en-US" dirty="0">
                <a:cs typeface="Arial" panose="020B0604020202020204" pitchFamily="34" charset="0"/>
                <a:sym typeface="Futura Std Medium" charset="0"/>
              </a:rPr>
              <a:t>Medical Costs</a:t>
            </a:r>
          </a:p>
          <a:p>
            <a:pPr marL="39688" defTabSz="642938">
              <a:lnSpc>
                <a:spcPct val="90000"/>
              </a:lnSpc>
            </a:pPr>
            <a:r>
              <a:rPr lang="en-US" dirty="0">
                <a:cs typeface="Arial" panose="020B0604020202020204" pitchFamily="34" charset="0"/>
                <a:sym typeface="Futura Std Medium" charset="0"/>
              </a:rPr>
              <a:t>Pharmaceutical Costs</a:t>
            </a:r>
          </a:p>
        </p:txBody>
      </p:sp>
      <p:sp>
        <p:nvSpPr>
          <p:cNvPr id="39" name="Rectangle 17">
            <a:extLst>
              <a:ext uri="{FF2B5EF4-FFF2-40B4-BE49-F238E27FC236}">
                <a16:creationId xmlns:a16="http://schemas.microsoft.com/office/drawing/2014/main" id="{FC6EE275-0755-43CF-960F-64ADB33F1C3A}"/>
              </a:ext>
            </a:extLst>
          </p:cNvPr>
          <p:cNvSpPr>
            <a:spLocks/>
          </p:cNvSpPr>
          <p:nvPr/>
        </p:nvSpPr>
        <p:spPr bwMode="auto">
          <a:xfrm>
            <a:off x="126482" y="3783832"/>
            <a:ext cx="2557026" cy="12249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3576" tIns="53576" rIns="94215" bIns="53576" anchor="ctr"/>
          <a:lstStyle/>
          <a:p>
            <a:pPr marL="39688" defTabSz="642938"/>
            <a:r>
              <a:rPr lang="en-US" b="1" dirty="0">
                <a:cs typeface="Arial" panose="020B0604020202020204" pitchFamily="34" charset="0"/>
                <a:sym typeface="Futura Std Medium" charset="0"/>
              </a:rPr>
              <a:t>Hidden Costs</a:t>
            </a:r>
          </a:p>
          <a:p>
            <a:pPr marL="39688" defTabSz="642938"/>
            <a:r>
              <a:rPr lang="en-US" dirty="0">
                <a:cs typeface="Arial" panose="020B0604020202020204" pitchFamily="34" charset="0"/>
                <a:sym typeface="Futura Std Medium" charset="0"/>
              </a:rPr>
              <a:t>System and Institutional Costs Associated with Undiagnosed or Preventable Illness</a:t>
            </a:r>
          </a:p>
        </p:txBody>
      </p:sp>
      <p:sp>
        <p:nvSpPr>
          <p:cNvPr id="40" name="Rectangle 10">
            <a:extLst>
              <a:ext uri="{FF2B5EF4-FFF2-40B4-BE49-F238E27FC236}">
                <a16:creationId xmlns:a16="http://schemas.microsoft.com/office/drawing/2014/main" id="{B693FE51-021E-4F7A-8BB7-355658FC6E5A}"/>
              </a:ext>
            </a:extLst>
          </p:cNvPr>
          <p:cNvSpPr>
            <a:spLocks/>
          </p:cNvSpPr>
          <p:nvPr/>
        </p:nvSpPr>
        <p:spPr bwMode="auto">
          <a:xfrm>
            <a:off x="8989901" y="1320697"/>
            <a:ext cx="3080956" cy="1764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3576" tIns="53576" rIns="94215" bIns="53576"/>
          <a:lstStyle/>
          <a:p>
            <a:pPr defTabSz="642938"/>
            <a:r>
              <a:rPr lang="en-US" b="1" dirty="0">
                <a:cs typeface="Arial" panose="020B0604020202020204" pitchFamily="34" charset="0"/>
                <a:sym typeface="Futura Std Medium Oblique" charset="0"/>
              </a:rPr>
              <a:t>The Known</a:t>
            </a:r>
            <a:endParaRPr lang="en-US" dirty="0">
              <a:cs typeface="Arial" panose="020B0604020202020204" pitchFamily="34" charset="0"/>
              <a:sym typeface="Futura Std Medium Oblique" charset="0"/>
            </a:endParaRPr>
          </a:p>
          <a:p>
            <a:pPr defTabSz="642938"/>
            <a:r>
              <a:rPr lang="en-US" sz="1600" dirty="0">
                <a:cs typeface="Arial" panose="020B0604020202020204" pitchFamily="34" charset="0"/>
                <a:sym typeface="Futura Std Medium" charset="0"/>
              </a:rPr>
              <a:t>Diagnosed Illness/IEP</a:t>
            </a:r>
            <a:br>
              <a:rPr lang="en-US" sz="1600" dirty="0">
                <a:cs typeface="Arial" panose="020B0604020202020204" pitchFamily="34" charset="0"/>
                <a:sym typeface="Futura Std Medium" charset="0"/>
              </a:rPr>
            </a:br>
            <a:r>
              <a:rPr lang="en-US" sz="1600" dirty="0">
                <a:cs typeface="Arial" panose="020B0604020202020204" pitchFamily="34" charset="0"/>
                <a:sym typeface="Futura Std Medium" charset="0"/>
              </a:rPr>
              <a:t>Attendance</a:t>
            </a:r>
          </a:p>
          <a:p>
            <a:pPr defTabSz="642938"/>
            <a:r>
              <a:rPr lang="en-US" sz="1600" dirty="0">
                <a:cs typeface="Arial" panose="020B0604020202020204" pitchFamily="34" charset="0"/>
                <a:sym typeface="Futura Std Medium Oblique" charset="0"/>
              </a:rPr>
              <a:t>Externalizing Behaviors</a:t>
            </a:r>
          </a:p>
          <a:p>
            <a:pPr defTabSz="642938"/>
            <a:r>
              <a:rPr lang="en-US" sz="1600" dirty="0">
                <a:cs typeface="Arial" panose="020B0604020202020204" pitchFamily="34" charset="0"/>
                <a:sym typeface="Futura Std Medium" charset="0"/>
              </a:rPr>
              <a:t>Poor Hygiene			</a:t>
            </a:r>
          </a:p>
          <a:p>
            <a:pPr defTabSz="642938"/>
            <a:r>
              <a:rPr lang="en-US" sz="1600" dirty="0">
                <a:cs typeface="Arial" panose="020B0604020202020204" pitchFamily="34" charset="0"/>
                <a:sym typeface="Futura Std Medium" charset="0"/>
              </a:rPr>
              <a:t>Poor Grades		</a:t>
            </a:r>
          </a:p>
          <a:p>
            <a:pPr defTabSz="642938"/>
            <a:r>
              <a:rPr lang="en-US" sz="1600" dirty="0">
                <a:cs typeface="Arial" panose="020B0604020202020204" pitchFamily="34" charset="0"/>
                <a:sym typeface="Futura Std Medium" charset="0"/>
              </a:rPr>
              <a:t>Some Risky Behaviors</a:t>
            </a:r>
          </a:p>
        </p:txBody>
      </p:sp>
      <p:sp>
        <p:nvSpPr>
          <p:cNvPr id="41" name="Rectangle 10">
            <a:extLst>
              <a:ext uri="{FF2B5EF4-FFF2-40B4-BE49-F238E27FC236}">
                <a16:creationId xmlns:a16="http://schemas.microsoft.com/office/drawing/2014/main" id="{D7EAC966-B8C1-4BC4-827E-3651B3FD269A}"/>
              </a:ext>
            </a:extLst>
          </p:cNvPr>
          <p:cNvSpPr>
            <a:spLocks/>
          </p:cNvSpPr>
          <p:nvPr/>
        </p:nvSpPr>
        <p:spPr bwMode="auto">
          <a:xfrm>
            <a:off x="8989901" y="3142652"/>
            <a:ext cx="3170052" cy="30752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3576" tIns="53576" rIns="94215" bIns="53576"/>
          <a:lstStyle/>
          <a:p>
            <a:pPr marL="39688" defTabSz="642938">
              <a:spcBef>
                <a:spcPts val="1550"/>
              </a:spcBef>
            </a:pPr>
            <a:r>
              <a:rPr lang="en-US" b="1" dirty="0">
                <a:cs typeface="Arial" panose="020B0604020202020204" pitchFamily="34" charset="0"/>
                <a:sym typeface="Futura Std Medium Oblique" charset="0"/>
              </a:rPr>
              <a:t>The Unknown</a:t>
            </a:r>
          </a:p>
          <a:p>
            <a:pPr marL="39688" defTabSz="642938">
              <a:lnSpc>
                <a:spcPct val="90000"/>
              </a:lnSpc>
            </a:pPr>
            <a:r>
              <a:rPr lang="en-US" sz="1600" dirty="0">
                <a:cs typeface="Arial" panose="020B0604020202020204" pitchFamily="34" charset="0"/>
                <a:sym typeface="Futura Std Medium" charset="0"/>
              </a:rPr>
              <a:t>ADHD </a:t>
            </a:r>
          </a:p>
          <a:p>
            <a:pPr marL="39688" defTabSz="642938">
              <a:lnSpc>
                <a:spcPct val="90000"/>
              </a:lnSpc>
            </a:pPr>
            <a:r>
              <a:rPr lang="en-US" sz="1600" dirty="0">
                <a:cs typeface="Arial" panose="020B0604020202020204" pitchFamily="34" charset="0"/>
                <a:sym typeface="Futura Std Medium" charset="0"/>
              </a:rPr>
              <a:t>Anxiety</a:t>
            </a:r>
          </a:p>
          <a:p>
            <a:pPr marL="39688" defTabSz="642938">
              <a:lnSpc>
                <a:spcPct val="90000"/>
              </a:lnSpc>
            </a:pPr>
            <a:r>
              <a:rPr lang="en-US" sz="1600" dirty="0">
                <a:cs typeface="Arial" panose="020B0604020202020204" pitchFamily="34" charset="0"/>
                <a:sym typeface="Futura Std Medium" charset="0"/>
              </a:rPr>
              <a:t>Bullying	</a:t>
            </a:r>
          </a:p>
          <a:p>
            <a:pPr marL="39688" defTabSz="642938">
              <a:lnSpc>
                <a:spcPct val="90000"/>
              </a:lnSpc>
            </a:pPr>
            <a:r>
              <a:rPr lang="en-US" sz="1600" dirty="0">
                <a:cs typeface="Arial" panose="020B0604020202020204" pitchFamily="34" charset="0"/>
                <a:sym typeface="Futura Std Medium" charset="0"/>
              </a:rPr>
              <a:t>Depression	</a:t>
            </a:r>
          </a:p>
          <a:p>
            <a:pPr marL="39688" defTabSz="642938">
              <a:lnSpc>
                <a:spcPct val="90000"/>
              </a:lnSpc>
            </a:pPr>
            <a:r>
              <a:rPr lang="en-US" sz="1600" dirty="0">
                <a:cs typeface="Arial" panose="020B0604020202020204" pitchFamily="34" charset="0"/>
                <a:sym typeface="Futura Std Medium" charset="0"/>
              </a:rPr>
              <a:t>Presenteeism</a:t>
            </a:r>
          </a:p>
          <a:p>
            <a:pPr marL="39688" defTabSz="642938">
              <a:lnSpc>
                <a:spcPct val="90000"/>
              </a:lnSpc>
            </a:pPr>
            <a:r>
              <a:rPr lang="en-US" sz="1600" dirty="0">
                <a:cs typeface="Arial" panose="020B0604020202020204" pitchFamily="34" charset="0"/>
                <a:sym typeface="Futura Std Medium" charset="0"/>
              </a:rPr>
              <a:t>Poor Nutrition</a:t>
            </a:r>
          </a:p>
          <a:p>
            <a:pPr marL="39688" defTabSz="642938">
              <a:lnSpc>
                <a:spcPct val="90000"/>
              </a:lnSpc>
            </a:pPr>
            <a:r>
              <a:rPr lang="en-US" sz="1600" dirty="0">
                <a:cs typeface="Arial" panose="020B0604020202020204" pitchFamily="34" charset="0"/>
                <a:sym typeface="Futura Std Medium" charset="0"/>
              </a:rPr>
              <a:t>Family Problems		</a:t>
            </a:r>
          </a:p>
          <a:p>
            <a:pPr marL="39688" defTabSz="642938">
              <a:lnSpc>
                <a:spcPct val="90000"/>
              </a:lnSpc>
            </a:pPr>
            <a:r>
              <a:rPr lang="en-US" sz="1600" dirty="0">
                <a:cs typeface="Arial" panose="020B0604020202020204" pitchFamily="34" charset="0"/>
                <a:sym typeface="Futura Std Medium" charset="0"/>
              </a:rPr>
              <a:t>Suicide Ideation</a:t>
            </a:r>
          </a:p>
          <a:p>
            <a:pPr marL="39688" defTabSz="642938">
              <a:lnSpc>
                <a:spcPct val="90000"/>
              </a:lnSpc>
            </a:pPr>
            <a:r>
              <a:rPr lang="en-US" sz="1600" dirty="0">
                <a:cs typeface="Arial" panose="020B0604020202020204" pitchFamily="34" charset="0"/>
                <a:sym typeface="Futura Std Medium" charset="0"/>
              </a:rPr>
              <a:t>Chronic Diseases		</a:t>
            </a:r>
          </a:p>
          <a:p>
            <a:pPr marL="39688" defTabSz="642938">
              <a:lnSpc>
                <a:spcPct val="90000"/>
              </a:lnSpc>
            </a:pPr>
            <a:r>
              <a:rPr lang="en-US" sz="1600" dirty="0">
                <a:cs typeface="Arial" panose="020B0604020202020204" pitchFamily="34" charset="0"/>
                <a:sym typeface="Futura Std Medium" charset="0"/>
              </a:rPr>
              <a:t>Language and Cultural Barriers</a:t>
            </a:r>
          </a:p>
          <a:p>
            <a:pPr marL="39688" defTabSz="642938">
              <a:lnSpc>
                <a:spcPct val="90000"/>
              </a:lnSpc>
            </a:pPr>
            <a:r>
              <a:rPr lang="en-US" sz="1600" dirty="0">
                <a:cs typeface="Arial" panose="020B0604020202020204" pitchFamily="34" charset="0"/>
                <a:sym typeface="Futura Std Medium" charset="0"/>
              </a:rPr>
              <a:t>Unmanaged Diagnosed Illnesses</a:t>
            </a:r>
          </a:p>
          <a:p>
            <a:pPr marL="39688" defTabSz="642938">
              <a:lnSpc>
                <a:spcPct val="90000"/>
              </a:lnSpc>
            </a:pPr>
            <a:r>
              <a:rPr lang="en-US" sz="1600" dirty="0">
                <a:cs typeface="Arial" panose="020B0604020202020204" pitchFamily="34" charset="0"/>
                <a:sym typeface="Futura Std Medium" charset="0"/>
              </a:rPr>
              <a:t>Risky Behaviors and Relationships</a:t>
            </a:r>
          </a:p>
        </p:txBody>
      </p:sp>
      <p:sp>
        <p:nvSpPr>
          <p:cNvPr id="42" name="Left Brace 41">
            <a:extLst>
              <a:ext uri="{FF2B5EF4-FFF2-40B4-BE49-F238E27FC236}">
                <a16:creationId xmlns:a16="http://schemas.microsoft.com/office/drawing/2014/main" id="{4DDC5D0B-9086-40EF-9B37-E7FFBDE91670}"/>
              </a:ext>
            </a:extLst>
          </p:cNvPr>
          <p:cNvSpPr/>
          <p:nvPr/>
        </p:nvSpPr>
        <p:spPr>
          <a:xfrm rot="10800000">
            <a:off x="8694221" y="2789974"/>
            <a:ext cx="174322" cy="3291840"/>
          </a:xfrm>
          <a:prstGeom prst="leftBrace">
            <a:avLst>
              <a:gd name="adj1" fmla="val 107602"/>
              <a:gd name="adj2" fmla="val 49225"/>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Left Brace 42">
            <a:extLst>
              <a:ext uri="{FF2B5EF4-FFF2-40B4-BE49-F238E27FC236}">
                <a16:creationId xmlns:a16="http://schemas.microsoft.com/office/drawing/2014/main" id="{E66B741D-16FC-4EFA-BA22-4CA06BB68F6F}"/>
              </a:ext>
            </a:extLst>
          </p:cNvPr>
          <p:cNvSpPr/>
          <p:nvPr/>
        </p:nvSpPr>
        <p:spPr>
          <a:xfrm rot="10800000">
            <a:off x="8701093" y="1460458"/>
            <a:ext cx="181098" cy="1325880"/>
          </a:xfrm>
          <a:prstGeom prst="leftBrace">
            <a:avLst>
              <a:gd name="adj1" fmla="val 107602"/>
              <a:gd name="adj2" fmla="val 49225"/>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Left Brace 43">
            <a:extLst>
              <a:ext uri="{FF2B5EF4-FFF2-40B4-BE49-F238E27FC236}">
                <a16:creationId xmlns:a16="http://schemas.microsoft.com/office/drawing/2014/main" id="{30C2AE8F-8568-47EA-8437-24FB480B6BAB}"/>
              </a:ext>
            </a:extLst>
          </p:cNvPr>
          <p:cNvSpPr/>
          <p:nvPr/>
        </p:nvSpPr>
        <p:spPr>
          <a:xfrm>
            <a:off x="2811138" y="2768259"/>
            <a:ext cx="174322" cy="3291840"/>
          </a:xfrm>
          <a:prstGeom prst="leftBrace">
            <a:avLst>
              <a:gd name="adj1" fmla="val 107602"/>
              <a:gd name="adj2" fmla="val 49225"/>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Left Brace 44">
            <a:extLst>
              <a:ext uri="{FF2B5EF4-FFF2-40B4-BE49-F238E27FC236}">
                <a16:creationId xmlns:a16="http://schemas.microsoft.com/office/drawing/2014/main" id="{150EA178-0C9F-4523-B35E-64D8FEE2DACC}"/>
              </a:ext>
            </a:extLst>
          </p:cNvPr>
          <p:cNvSpPr/>
          <p:nvPr/>
        </p:nvSpPr>
        <p:spPr>
          <a:xfrm>
            <a:off x="2846584" y="1441931"/>
            <a:ext cx="143489" cy="1325880"/>
          </a:xfrm>
          <a:prstGeom prst="leftBrace">
            <a:avLst>
              <a:gd name="adj1" fmla="val 107602"/>
              <a:gd name="adj2" fmla="val 49225"/>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Rectangle 9">
            <a:extLst>
              <a:ext uri="{FF2B5EF4-FFF2-40B4-BE49-F238E27FC236}">
                <a16:creationId xmlns:a16="http://schemas.microsoft.com/office/drawing/2014/main" id="{26C09594-D76B-41CA-8076-19B40E1F823A}"/>
              </a:ext>
            </a:extLst>
          </p:cNvPr>
          <p:cNvSpPr>
            <a:spLocks/>
          </p:cNvSpPr>
          <p:nvPr/>
        </p:nvSpPr>
        <p:spPr bwMode="auto">
          <a:xfrm>
            <a:off x="2871519" y="4270478"/>
            <a:ext cx="992188"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53576" tIns="53576" rIns="94215" bIns="53576" anchor="ctr"/>
          <a:lstStyle/>
          <a:p>
            <a:pPr marL="39688" algn="ctr" defTabSz="642938">
              <a:spcBef>
                <a:spcPts val="1050"/>
              </a:spcBef>
            </a:pPr>
            <a:r>
              <a:rPr lang="en-US" sz="2100" b="1" dirty="0">
                <a:solidFill>
                  <a:schemeClr val="bg1"/>
                </a:solidFill>
                <a:effectLst>
                  <a:outerShdw blurRad="38100" dist="38100" dir="2700000" algn="tl">
                    <a:srgbClr val="000000">
                      <a:alpha val="43137"/>
                    </a:srgbClr>
                  </a:outerShdw>
                </a:effectLst>
                <a:latin typeface="Futura Std Medium" charset="0"/>
                <a:cs typeface="Helvetica Light" charset="0"/>
                <a:sym typeface="Futura Std Medium" charset="0"/>
              </a:rPr>
              <a:t>90%</a:t>
            </a:r>
          </a:p>
        </p:txBody>
      </p:sp>
      <p:sp>
        <p:nvSpPr>
          <p:cNvPr id="47" name="Rectangle 8">
            <a:extLst>
              <a:ext uri="{FF2B5EF4-FFF2-40B4-BE49-F238E27FC236}">
                <a16:creationId xmlns:a16="http://schemas.microsoft.com/office/drawing/2014/main" id="{48F23B2E-972C-46D5-B2B8-268C0DC8F5EE}"/>
              </a:ext>
            </a:extLst>
          </p:cNvPr>
          <p:cNvSpPr>
            <a:spLocks/>
          </p:cNvSpPr>
          <p:nvPr/>
        </p:nvSpPr>
        <p:spPr bwMode="auto">
          <a:xfrm>
            <a:off x="2967822" y="1912910"/>
            <a:ext cx="1435217"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53576" tIns="53576" rIns="94215" bIns="53576"/>
          <a:lstStyle/>
          <a:p>
            <a:pPr marL="39688" algn="ctr" defTabSz="642938">
              <a:spcBef>
                <a:spcPts val="1050"/>
              </a:spcBef>
            </a:pPr>
            <a:r>
              <a:rPr lang="en-US" sz="2100" b="1" dirty="0">
                <a:solidFill>
                  <a:schemeClr val="bg1"/>
                </a:solidFill>
                <a:effectLst>
                  <a:outerShdw blurRad="38100" dist="38100" dir="2700000" algn="tl">
                    <a:srgbClr val="000000">
                      <a:alpha val="43137"/>
                    </a:srgbClr>
                  </a:outerShdw>
                </a:effectLst>
                <a:latin typeface="Futura Std Medium" charset="0"/>
                <a:cs typeface="Helvetica Light" charset="0"/>
                <a:sym typeface="Futura Std Medium" charset="0"/>
              </a:rPr>
              <a:t>10%</a:t>
            </a:r>
          </a:p>
        </p:txBody>
      </p:sp>
      <p:sp>
        <p:nvSpPr>
          <p:cNvPr id="48" name="Rectangle 8">
            <a:extLst>
              <a:ext uri="{FF2B5EF4-FFF2-40B4-BE49-F238E27FC236}">
                <a16:creationId xmlns:a16="http://schemas.microsoft.com/office/drawing/2014/main" id="{EE5145C0-3BA9-437C-883E-273F595F12E1}"/>
              </a:ext>
            </a:extLst>
          </p:cNvPr>
          <p:cNvSpPr>
            <a:spLocks/>
          </p:cNvSpPr>
          <p:nvPr/>
        </p:nvSpPr>
        <p:spPr bwMode="auto">
          <a:xfrm>
            <a:off x="7533865" y="1962423"/>
            <a:ext cx="1184163"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53576" tIns="53576" rIns="94215" bIns="53576"/>
          <a:lstStyle/>
          <a:p>
            <a:pPr marL="39688" algn="ctr" defTabSz="642938">
              <a:spcBef>
                <a:spcPts val="1050"/>
              </a:spcBef>
            </a:pPr>
            <a:r>
              <a:rPr lang="en-US" sz="2100" b="1" dirty="0">
                <a:solidFill>
                  <a:schemeClr val="bg1"/>
                </a:solidFill>
                <a:effectLst>
                  <a:outerShdw blurRad="38100" dist="38100" dir="2700000" algn="tl">
                    <a:srgbClr val="000000">
                      <a:alpha val="43137"/>
                    </a:srgbClr>
                  </a:outerShdw>
                </a:effectLst>
                <a:latin typeface="Futura Std Medium" charset="0"/>
                <a:cs typeface="Helvetica Light" charset="0"/>
                <a:sym typeface="Futura Std Medium" charset="0"/>
              </a:rPr>
              <a:t>10%</a:t>
            </a:r>
          </a:p>
        </p:txBody>
      </p:sp>
      <p:sp>
        <p:nvSpPr>
          <p:cNvPr id="49" name="Rectangle 9">
            <a:extLst>
              <a:ext uri="{FF2B5EF4-FFF2-40B4-BE49-F238E27FC236}">
                <a16:creationId xmlns:a16="http://schemas.microsoft.com/office/drawing/2014/main" id="{24C401CC-6C1C-4FBE-BC03-3DCC8EB2E77C}"/>
              </a:ext>
            </a:extLst>
          </p:cNvPr>
          <p:cNvSpPr>
            <a:spLocks/>
          </p:cNvSpPr>
          <p:nvPr/>
        </p:nvSpPr>
        <p:spPr bwMode="auto">
          <a:xfrm>
            <a:off x="7848074" y="4285342"/>
            <a:ext cx="992188"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53576" tIns="53576" rIns="94215" bIns="53576" anchor="ctr"/>
          <a:lstStyle/>
          <a:p>
            <a:pPr marL="39688" algn="ctr" defTabSz="642938">
              <a:spcBef>
                <a:spcPts val="1050"/>
              </a:spcBef>
            </a:pPr>
            <a:r>
              <a:rPr lang="en-US" sz="2100" b="1" dirty="0">
                <a:solidFill>
                  <a:schemeClr val="bg1"/>
                </a:solidFill>
                <a:effectLst>
                  <a:outerShdw blurRad="38100" dist="38100" dir="2700000" algn="tl">
                    <a:srgbClr val="000000">
                      <a:alpha val="43137"/>
                    </a:srgbClr>
                  </a:outerShdw>
                </a:effectLst>
                <a:latin typeface="Futura Std Medium" charset="0"/>
                <a:cs typeface="Helvetica Light" charset="0"/>
                <a:sym typeface="Futura Std Medium" charset="0"/>
              </a:rPr>
              <a:t>90%</a:t>
            </a:r>
          </a:p>
        </p:txBody>
      </p:sp>
      <p:sp>
        <p:nvSpPr>
          <p:cNvPr id="4" name="Title 1">
            <a:extLst>
              <a:ext uri="{FF2B5EF4-FFF2-40B4-BE49-F238E27FC236}">
                <a16:creationId xmlns:a16="http://schemas.microsoft.com/office/drawing/2014/main" id="{B85616E8-2A3D-47A2-8A05-E23617C8D864}"/>
              </a:ext>
            </a:extLst>
          </p:cNvPr>
          <p:cNvSpPr txBox="1">
            <a:spLocks/>
          </p:cNvSpPr>
          <p:nvPr/>
        </p:nvSpPr>
        <p:spPr bwMode="blackWhite">
          <a:xfrm>
            <a:off x="2040636" y="171006"/>
            <a:ext cx="7729728" cy="999461"/>
          </a:xfrm>
          <a:prstGeom prst="rect">
            <a:avLst/>
          </a:prstGeom>
          <a:solidFill>
            <a:srgbClr val="FFFFFF"/>
          </a:solidFill>
          <a:ln w="38100" cap="sq">
            <a:solidFill>
              <a:srgbClr val="404040"/>
            </a:solid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endParaRPr lang="en-US" b="1" dirty="0">
              <a:solidFill>
                <a:schemeClr val="tx1"/>
              </a:solidFill>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215AF96B-1424-48E8-BD3D-43B472C0392A}"/>
              </a:ext>
            </a:extLst>
          </p:cNvPr>
          <p:cNvSpPr/>
          <p:nvPr/>
        </p:nvSpPr>
        <p:spPr>
          <a:xfrm>
            <a:off x="2040636" y="207591"/>
            <a:ext cx="7613374" cy="923330"/>
          </a:xfrm>
          <a:prstGeom prst="rect">
            <a:avLst/>
          </a:prstGeom>
        </p:spPr>
        <p:txBody>
          <a:bodyPr wrap="square">
            <a:spAutoFit/>
          </a:bodyPr>
          <a:lstStyle/>
          <a:p>
            <a:pPr algn="ctr" defTabSz="308063"/>
            <a:r>
              <a:rPr lang="en-US" sz="3000" b="1" kern="0" dirty="0">
                <a:latin typeface="+mj-lt"/>
                <a:cs typeface="Arial" panose="020B0604020202020204" pitchFamily="34" charset="0"/>
                <a:sym typeface="Helvetica Light"/>
              </a:rPr>
              <a:t>Knowing The Whole Child, Every Child</a:t>
            </a:r>
          </a:p>
          <a:p>
            <a:pPr algn="ctr" defTabSz="308063"/>
            <a:r>
              <a:rPr lang="en-US" sz="2400" i="1" kern="0" dirty="0">
                <a:latin typeface="+mj-lt"/>
                <a:cs typeface="Arial" panose="020B0604020202020204" pitchFamily="34" charset="0"/>
                <a:sym typeface="Helvetica Light"/>
              </a:rPr>
              <a:t>90% of an iceberg is below the waterline and thus invisible</a:t>
            </a:r>
          </a:p>
        </p:txBody>
      </p:sp>
      <p:pic>
        <p:nvPicPr>
          <p:cNvPr id="24" name="Picture 23">
            <a:extLst>
              <a:ext uri="{FF2B5EF4-FFF2-40B4-BE49-F238E27FC236}">
                <a16:creationId xmlns:a16="http://schemas.microsoft.com/office/drawing/2014/main" id="{36A10413-2B0D-CE40-902B-2549D1AA199B}"/>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p:blipFill>
        <p:spPr>
          <a:xfrm>
            <a:off x="-1439737" y="6389959"/>
            <a:ext cx="957555" cy="468043"/>
          </a:xfrm>
          <a:prstGeom prst="rect">
            <a:avLst/>
          </a:prstGeom>
        </p:spPr>
      </p:pic>
      <p:sp>
        <p:nvSpPr>
          <p:cNvPr id="27" name="Slide Number Placeholder 4">
            <a:extLst>
              <a:ext uri="{FF2B5EF4-FFF2-40B4-BE49-F238E27FC236}">
                <a16:creationId xmlns:a16="http://schemas.microsoft.com/office/drawing/2014/main" id="{C3738839-6AED-754B-877F-4172BC010388}"/>
              </a:ext>
            </a:extLst>
          </p:cNvPr>
          <p:cNvSpPr>
            <a:spLocks noGrp="1"/>
          </p:cNvSpPr>
          <p:nvPr>
            <p:ph type="sldNum" sz="quarter" idx="12"/>
          </p:nvPr>
        </p:nvSpPr>
        <p:spPr>
          <a:xfrm>
            <a:off x="12282922" y="6455291"/>
            <a:ext cx="365760" cy="365760"/>
          </a:xfrm>
        </p:spPr>
        <p:txBody>
          <a:bodyPr>
            <a:normAutofit fontScale="85000" lnSpcReduction="20000"/>
          </a:bodyPr>
          <a:lstStyle/>
          <a:p>
            <a:pPr>
              <a:lnSpc>
                <a:spcPct val="90000"/>
              </a:lnSpc>
              <a:spcAft>
                <a:spcPts val="600"/>
              </a:spcAft>
              <a:defRPr/>
            </a:pPr>
            <a:fld id="{8A7A6979-0714-4377-B894-6BE4C2D6E202}" type="slidenum">
              <a:rPr lang="en-US">
                <a:latin typeface="Gill Sans MT" panose="020B0502020104020203"/>
              </a:rPr>
              <a:pPr>
                <a:lnSpc>
                  <a:spcPct val="90000"/>
                </a:lnSpc>
                <a:spcAft>
                  <a:spcPts val="600"/>
                </a:spcAft>
                <a:defRPr/>
              </a:pPr>
              <a:t>4</a:t>
            </a:fld>
            <a:endParaRPr lang="en-US" dirty="0">
              <a:latin typeface="Gill Sans MT" panose="020B0502020104020203"/>
            </a:endParaRPr>
          </a:p>
        </p:txBody>
      </p:sp>
      <p:sp>
        <p:nvSpPr>
          <p:cNvPr id="28" name="TextBox 27">
            <a:extLst>
              <a:ext uri="{FF2B5EF4-FFF2-40B4-BE49-F238E27FC236}">
                <a16:creationId xmlns:a16="http://schemas.microsoft.com/office/drawing/2014/main" id="{87CA16FE-6746-6442-936E-36CB734B4471}"/>
              </a:ext>
            </a:extLst>
          </p:cNvPr>
          <p:cNvSpPr txBox="1"/>
          <p:nvPr/>
        </p:nvSpPr>
        <p:spPr>
          <a:xfrm>
            <a:off x="3772755" y="6528090"/>
            <a:ext cx="5242036" cy="246221"/>
          </a:xfrm>
          <a:prstGeom prst="rect">
            <a:avLst/>
          </a:prstGeom>
          <a:noFill/>
        </p:spPr>
        <p:txBody>
          <a:bodyPr wrap="square">
            <a:spAutoFit/>
          </a:bodyPr>
          <a:lstStyle/>
          <a:p>
            <a:r>
              <a:rPr lang="en-US" sz="1000" dirty="0"/>
              <a:t>Copyright © 2021 MSA Management, LLC/Ginn Group Collaborative All Rights Reserved</a:t>
            </a:r>
          </a:p>
        </p:txBody>
      </p:sp>
      <p:sp>
        <p:nvSpPr>
          <p:cNvPr id="30" name="Rectangle 29">
            <a:extLst>
              <a:ext uri="{FF2B5EF4-FFF2-40B4-BE49-F238E27FC236}">
                <a16:creationId xmlns:a16="http://schemas.microsoft.com/office/drawing/2014/main" id="{4410FB2F-AB73-A843-88E5-598C0F2204DA}"/>
              </a:ext>
            </a:extLst>
          </p:cNvPr>
          <p:cNvSpPr/>
          <p:nvPr/>
        </p:nvSpPr>
        <p:spPr>
          <a:xfrm>
            <a:off x="-10633" y="6144422"/>
            <a:ext cx="12213265" cy="2150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 name="TextBox 1">
            <a:extLst>
              <a:ext uri="{FF2B5EF4-FFF2-40B4-BE49-F238E27FC236}">
                <a16:creationId xmlns:a16="http://schemas.microsoft.com/office/drawing/2014/main" id="{7C15D341-68B7-D846-B326-9D042CFDF468}"/>
              </a:ext>
            </a:extLst>
          </p:cNvPr>
          <p:cNvSpPr txBox="1"/>
          <p:nvPr/>
        </p:nvSpPr>
        <p:spPr>
          <a:xfrm>
            <a:off x="7870787" y="-15047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56736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 fill="hold"/>
                                        <p:tgtEl>
                                          <p:spTgt spid="38"/>
                                        </p:tgtEl>
                                        <p:attrNameLst>
                                          <p:attrName>ppt_x</p:attrName>
                                        </p:attrNameLst>
                                      </p:cBhvr>
                                      <p:tavLst>
                                        <p:tav tm="0">
                                          <p:val>
                                            <p:strVal val="1+#ppt_w/2"/>
                                          </p:val>
                                        </p:tav>
                                        <p:tav tm="100000">
                                          <p:val>
                                            <p:strVal val="#ppt_x"/>
                                          </p:val>
                                        </p:tav>
                                      </p:tavLst>
                                    </p:anim>
                                    <p:anim calcmode="lin" valueType="num">
                                      <p:cBhvr additive="base">
                                        <p:cTn id="8" dur="75"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75"/>
                            </p:stCondLst>
                            <p:childTnLst>
                              <p:par>
                                <p:cTn id="10" presetID="23" presetClass="entr" presetSubtype="32" fill="hold" grpId="0" nodeType="afterEffect">
                                  <p:stCondLst>
                                    <p:cond delay="0"/>
                                  </p:stCondLst>
                                  <p:iterate>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75" fill="hold"/>
                                        <p:tgtEl>
                                          <p:spTgt spid="39"/>
                                        </p:tgtEl>
                                        <p:attrNameLst>
                                          <p:attrName>ppt_w</p:attrName>
                                        </p:attrNameLst>
                                      </p:cBhvr>
                                      <p:tavLst>
                                        <p:tav tm="0">
                                          <p:val>
                                            <p:strVal val="4*#ppt_w"/>
                                          </p:val>
                                        </p:tav>
                                        <p:tav tm="100000">
                                          <p:val>
                                            <p:strVal val="#ppt_w"/>
                                          </p:val>
                                        </p:tav>
                                      </p:tavLst>
                                    </p:anim>
                                    <p:anim calcmode="lin" valueType="num">
                                      <p:cBhvr>
                                        <p:cTn id="13" dur="75" fill="hold"/>
                                        <p:tgtEl>
                                          <p:spTgt spid="39"/>
                                        </p:tgtEl>
                                        <p:attrNameLst>
                                          <p:attrName>ppt_h</p:attrName>
                                        </p:attrNameLst>
                                      </p:cBhvr>
                                      <p:tavLst>
                                        <p:tav tm="0">
                                          <p:val>
                                            <p:strVal val="4*#ppt_h"/>
                                          </p:val>
                                        </p:tav>
                                        <p:tav tm="100000">
                                          <p:val>
                                            <p:strVal val="#ppt_h"/>
                                          </p:val>
                                        </p:tav>
                                      </p:tavLst>
                                    </p:anim>
                                  </p:childTnLst>
                                </p:cTn>
                              </p:par>
                            </p:childTnLst>
                          </p:cTn>
                        </p:par>
                        <p:par>
                          <p:cTn id="14" fill="hold">
                            <p:stCondLst>
                              <p:cond delay="150"/>
                            </p:stCondLst>
                            <p:childTnLst>
                              <p:par>
                                <p:cTn id="15" presetID="2" presetClass="entr" presetSubtype="2" fill="hold" grpId="0" nodeType="afterEffect">
                                  <p:stCondLst>
                                    <p:cond delay="0"/>
                                  </p:stCondLst>
                                  <p:iterate>
                                    <p:tmPct val="10000"/>
                                  </p:iterate>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75" fill="hold"/>
                                        <p:tgtEl>
                                          <p:spTgt spid="40"/>
                                        </p:tgtEl>
                                        <p:attrNameLst>
                                          <p:attrName>ppt_x</p:attrName>
                                        </p:attrNameLst>
                                      </p:cBhvr>
                                      <p:tavLst>
                                        <p:tav tm="0">
                                          <p:val>
                                            <p:strVal val="1+#ppt_w/2"/>
                                          </p:val>
                                        </p:tav>
                                        <p:tav tm="100000">
                                          <p:val>
                                            <p:strVal val="#ppt_x"/>
                                          </p:val>
                                        </p:tav>
                                      </p:tavLst>
                                    </p:anim>
                                    <p:anim calcmode="lin" valueType="num">
                                      <p:cBhvr additive="base">
                                        <p:cTn id="18" dur="75"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225"/>
                            </p:stCondLst>
                            <p:childTnLst>
                              <p:par>
                                <p:cTn id="20" presetID="2" presetClass="entr" presetSubtype="2" fill="hold" grpId="0" nodeType="afterEffect">
                                  <p:stCondLst>
                                    <p:cond delay="0"/>
                                  </p:stCondLst>
                                  <p:iterate>
                                    <p:tmPct val="10000"/>
                                  </p:iterate>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75" fill="hold"/>
                                        <p:tgtEl>
                                          <p:spTgt spid="41"/>
                                        </p:tgtEl>
                                        <p:attrNameLst>
                                          <p:attrName>ppt_x</p:attrName>
                                        </p:attrNameLst>
                                      </p:cBhvr>
                                      <p:tavLst>
                                        <p:tav tm="0">
                                          <p:val>
                                            <p:strVal val="1+#ppt_w/2"/>
                                          </p:val>
                                        </p:tav>
                                        <p:tav tm="100000">
                                          <p:val>
                                            <p:strVal val="#ppt_x"/>
                                          </p:val>
                                        </p:tav>
                                      </p:tavLst>
                                    </p:anim>
                                    <p:anim calcmode="lin" valueType="num">
                                      <p:cBhvr additive="base">
                                        <p:cTn id="23" dur="75"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utoUpdateAnimBg="0"/>
      <p:bldP spid="39" grpId="0" autoUpdateAnimBg="0"/>
      <p:bldP spid="40" grpId="0" animBg="1" autoUpdateAnimBg="0"/>
      <p:bldP spid="4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medical services&#10;&#10;Description automatically generated">
            <a:extLst>
              <a:ext uri="{FF2B5EF4-FFF2-40B4-BE49-F238E27FC236}">
                <a16:creationId xmlns:a16="http://schemas.microsoft.com/office/drawing/2014/main" id="{4D6EA3EF-662E-2593-B820-D3C1C59D4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478" y="228601"/>
            <a:ext cx="9561443" cy="4780722"/>
          </a:xfrm>
          <a:prstGeom prst="rect">
            <a:avLst/>
          </a:prstGeom>
        </p:spPr>
      </p:pic>
      <p:sp>
        <p:nvSpPr>
          <p:cNvPr id="4" name="TextBox 3">
            <a:extLst>
              <a:ext uri="{FF2B5EF4-FFF2-40B4-BE49-F238E27FC236}">
                <a16:creationId xmlns:a16="http://schemas.microsoft.com/office/drawing/2014/main" id="{1093A87E-ACA1-4C75-9B3E-61E1B75C4B45}"/>
              </a:ext>
            </a:extLst>
          </p:cNvPr>
          <p:cNvSpPr txBox="1"/>
          <p:nvPr/>
        </p:nvSpPr>
        <p:spPr>
          <a:xfrm>
            <a:off x="1391478" y="5178287"/>
            <a:ext cx="9561443" cy="923330"/>
          </a:xfrm>
          <a:prstGeom prst="rect">
            <a:avLst/>
          </a:prstGeom>
          <a:noFill/>
        </p:spPr>
        <p:txBody>
          <a:bodyPr wrap="square" rtlCol="0">
            <a:spAutoFit/>
          </a:bodyPr>
          <a:lstStyle/>
          <a:p>
            <a:r>
              <a:rPr lang="en-US" dirty="0"/>
              <a:t>SMART collaborates with School Nurse Teacher (SNT) to see students who need additional medical / behavioral services. Provides coverage when SNT is unavailable. Works with SNT to help meet school metrics.</a:t>
            </a:r>
          </a:p>
        </p:txBody>
      </p:sp>
    </p:spTree>
    <p:extLst>
      <p:ext uri="{BB962C8B-B14F-4D97-AF65-F5344CB8AC3E}">
        <p14:creationId xmlns:p14="http://schemas.microsoft.com/office/powerpoint/2010/main" val="1411412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urple background with white text&#10;&#10;Description automatically generated">
            <a:extLst>
              <a:ext uri="{FF2B5EF4-FFF2-40B4-BE49-F238E27FC236}">
                <a16:creationId xmlns:a16="http://schemas.microsoft.com/office/drawing/2014/main" id="{430A56E4-5142-6223-8D04-4A967E0D4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298" y="502822"/>
            <a:ext cx="9271589" cy="3890273"/>
          </a:xfrm>
          <a:prstGeom prst="rect">
            <a:avLst/>
          </a:prstGeom>
        </p:spPr>
      </p:pic>
      <p:sp>
        <p:nvSpPr>
          <p:cNvPr id="4" name="TextBox 3">
            <a:extLst>
              <a:ext uri="{FF2B5EF4-FFF2-40B4-BE49-F238E27FC236}">
                <a16:creationId xmlns:a16="http://schemas.microsoft.com/office/drawing/2014/main" id="{084852D0-2D25-5DAF-2D7A-63826A8741BE}"/>
              </a:ext>
            </a:extLst>
          </p:cNvPr>
          <p:cNvSpPr txBox="1"/>
          <p:nvPr/>
        </p:nvSpPr>
        <p:spPr>
          <a:xfrm>
            <a:off x="1341781" y="4490869"/>
            <a:ext cx="9194157" cy="923330"/>
          </a:xfrm>
          <a:prstGeom prst="rect">
            <a:avLst/>
          </a:prstGeom>
          <a:noFill/>
        </p:spPr>
        <p:txBody>
          <a:bodyPr wrap="square" rtlCol="0">
            <a:spAutoFit/>
          </a:bodyPr>
          <a:lstStyle/>
          <a:p>
            <a:r>
              <a:rPr lang="en-US" dirty="0"/>
              <a:t>SMART clinics have integral behavioral health providers at all clinics.  They attend the </a:t>
            </a:r>
            <a:r>
              <a:rPr lang="en-US" b="0" i="0" dirty="0">
                <a:solidFill>
                  <a:srgbClr val="040C28"/>
                </a:solidFill>
                <a:effectLst/>
                <a:latin typeface="Google Sans"/>
              </a:rPr>
              <a:t>multi-tiered system of supports</a:t>
            </a:r>
            <a:r>
              <a:rPr lang="en-US" b="0" i="0" dirty="0">
                <a:solidFill>
                  <a:srgbClr val="202124"/>
                </a:solidFill>
                <a:effectLst/>
                <a:latin typeface="Google Sans"/>
              </a:rPr>
              <a:t> (MTSS) to maximize student achievement and support students social, emotional, and behavior needs from a strengths-based perspective.</a:t>
            </a:r>
            <a:endParaRPr lang="en-US" dirty="0"/>
          </a:p>
        </p:txBody>
      </p:sp>
    </p:spTree>
    <p:extLst>
      <p:ext uri="{BB962C8B-B14F-4D97-AF65-F5344CB8AC3E}">
        <p14:creationId xmlns:p14="http://schemas.microsoft.com/office/powerpoint/2010/main" val="1198324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F010E-7904-4182-9853-C5AE26CF0E3E}"/>
              </a:ext>
            </a:extLst>
          </p:cNvPr>
          <p:cNvSpPr>
            <a:spLocks noGrp="1"/>
          </p:cNvSpPr>
          <p:nvPr>
            <p:ph type="ctrTitle"/>
          </p:nvPr>
        </p:nvSpPr>
        <p:spPr>
          <a:xfrm>
            <a:off x="2493105" y="802299"/>
            <a:ext cx="8561747" cy="823302"/>
          </a:xfrm>
        </p:spPr>
        <p:txBody>
          <a:bodyPr>
            <a:normAutofit fontScale="90000"/>
          </a:bodyPr>
          <a:lstStyle/>
          <a:p>
            <a:pPr algn="ctr"/>
            <a:r>
              <a:rPr lang="en-US" sz="4000" b="1" dirty="0"/>
              <a:t>Mount Pleasant Early College and Career Academy</a:t>
            </a:r>
          </a:p>
        </p:txBody>
      </p:sp>
      <p:pic>
        <p:nvPicPr>
          <p:cNvPr id="7" name="Picture 6" descr="A cartoon of a person holding a sword&#10;&#10;Description automatically generated">
            <a:extLst>
              <a:ext uri="{FF2B5EF4-FFF2-40B4-BE49-F238E27FC236}">
                <a16:creationId xmlns:a16="http://schemas.microsoft.com/office/drawing/2014/main" id="{82492CD6-AC2E-61B1-7D12-EE14EA71CE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71" y="802299"/>
            <a:ext cx="2112437" cy="2459061"/>
          </a:xfrm>
          <a:prstGeom prst="rect">
            <a:avLst/>
          </a:prstGeom>
        </p:spPr>
      </p:pic>
      <p:pic>
        <p:nvPicPr>
          <p:cNvPr id="9" name="Picture 8" descr="A building with a tree in front of it&#10;&#10;Description automatically generated">
            <a:extLst>
              <a:ext uri="{FF2B5EF4-FFF2-40B4-BE49-F238E27FC236}">
                <a16:creationId xmlns:a16="http://schemas.microsoft.com/office/drawing/2014/main" id="{EE172419-A531-1D69-5DFD-06C6A8F086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468" y="1738105"/>
            <a:ext cx="8348870" cy="4075043"/>
          </a:xfrm>
          <a:prstGeom prst="rect">
            <a:avLst/>
          </a:prstGeom>
        </p:spPr>
      </p:pic>
    </p:spTree>
    <p:extLst>
      <p:ext uri="{BB962C8B-B14F-4D97-AF65-F5344CB8AC3E}">
        <p14:creationId xmlns:p14="http://schemas.microsoft.com/office/powerpoint/2010/main" val="11038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EF897E6A-C8B2-2CAA-F0E1-9D785CFB0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7" y="172720"/>
            <a:ext cx="12154525" cy="5907541"/>
          </a:xfrm>
          <a:prstGeom prst="rect">
            <a:avLst/>
          </a:prstGeom>
        </p:spPr>
      </p:pic>
    </p:spTree>
    <p:extLst>
      <p:ext uri="{BB962C8B-B14F-4D97-AF65-F5344CB8AC3E}">
        <p14:creationId xmlns:p14="http://schemas.microsoft.com/office/powerpoint/2010/main" val="263945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7CBA-4771-DDE4-3DDA-41F398FDD029}"/>
              </a:ext>
            </a:extLst>
          </p:cNvPr>
          <p:cNvSpPr>
            <a:spLocks noGrp="1"/>
          </p:cNvSpPr>
          <p:nvPr>
            <p:ph type="title"/>
          </p:nvPr>
        </p:nvSpPr>
        <p:spPr/>
        <p:txBody>
          <a:bodyPr/>
          <a:lstStyle/>
          <a:p>
            <a:r>
              <a:rPr lang="en-US" dirty="0"/>
              <a:t>SMART Mount Pleasant</a:t>
            </a:r>
          </a:p>
        </p:txBody>
      </p:sp>
      <p:sp>
        <p:nvSpPr>
          <p:cNvPr id="3" name="Content Placeholder 2">
            <a:extLst>
              <a:ext uri="{FF2B5EF4-FFF2-40B4-BE49-F238E27FC236}">
                <a16:creationId xmlns:a16="http://schemas.microsoft.com/office/drawing/2014/main" id="{D8214600-C2B4-1160-3A40-72218D17B7C2}"/>
              </a:ext>
            </a:extLst>
          </p:cNvPr>
          <p:cNvSpPr>
            <a:spLocks noGrp="1"/>
          </p:cNvSpPr>
          <p:nvPr>
            <p:ph idx="1"/>
          </p:nvPr>
        </p:nvSpPr>
        <p:spPr/>
        <p:txBody>
          <a:bodyPr/>
          <a:lstStyle/>
          <a:p>
            <a:r>
              <a:rPr lang="en-US" dirty="0"/>
              <a:t>Total student population: </a:t>
            </a:r>
            <a:r>
              <a:rPr lang="en-US" b="1" dirty="0"/>
              <a:t>900</a:t>
            </a:r>
          </a:p>
          <a:p>
            <a:r>
              <a:rPr lang="en-US" dirty="0"/>
              <a:t>Flu vaccines administered 216</a:t>
            </a:r>
          </a:p>
          <a:p>
            <a:r>
              <a:rPr lang="en-US" dirty="0"/>
              <a:t>Risk assessments to date </a:t>
            </a:r>
            <a:r>
              <a:rPr lang="en-US" b="1" dirty="0"/>
              <a:t>429</a:t>
            </a:r>
          </a:p>
          <a:p>
            <a:r>
              <a:rPr lang="en-US" b="1" dirty="0"/>
              <a:t>Total encounters of students as of 12/2023 942</a:t>
            </a:r>
          </a:p>
        </p:txBody>
      </p:sp>
    </p:spTree>
    <p:extLst>
      <p:ext uri="{BB962C8B-B14F-4D97-AF65-F5344CB8AC3E}">
        <p14:creationId xmlns:p14="http://schemas.microsoft.com/office/powerpoint/2010/main" val="1389938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hair in a room&#10;&#10;Description automatically generated">
            <a:extLst>
              <a:ext uri="{FF2B5EF4-FFF2-40B4-BE49-F238E27FC236}">
                <a16:creationId xmlns:a16="http://schemas.microsoft.com/office/drawing/2014/main" id="{A073AA8E-572A-76E6-47E7-56B116F918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28991" y="314425"/>
            <a:ext cx="3293808" cy="2634409"/>
          </a:xfrm>
        </p:spPr>
      </p:pic>
      <p:sp>
        <p:nvSpPr>
          <p:cNvPr id="4" name="Text Placeholder 3">
            <a:extLst>
              <a:ext uri="{FF2B5EF4-FFF2-40B4-BE49-F238E27FC236}">
                <a16:creationId xmlns:a16="http://schemas.microsoft.com/office/drawing/2014/main" id="{4C9C3337-D76E-3E4C-8E26-5EB1F3B31311}"/>
              </a:ext>
            </a:extLst>
          </p:cNvPr>
          <p:cNvSpPr>
            <a:spLocks noGrp="1"/>
          </p:cNvSpPr>
          <p:nvPr>
            <p:ph type="body" sz="half" idx="2"/>
          </p:nvPr>
        </p:nvSpPr>
        <p:spPr/>
        <p:txBody>
          <a:bodyPr/>
          <a:lstStyle/>
          <a:p>
            <a:endParaRPr lang="en-US" dirty="0"/>
          </a:p>
        </p:txBody>
      </p:sp>
      <p:pic>
        <p:nvPicPr>
          <p:cNvPr id="8" name="Picture 7" descr="A room with a chair and a table&#10;&#10;Description automatically generated">
            <a:extLst>
              <a:ext uri="{FF2B5EF4-FFF2-40B4-BE49-F238E27FC236}">
                <a16:creationId xmlns:a16="http://schemas.microsoft.com/office/drawing/2014/main" id="{B201FA19-4D4A-A594-2D22-9474EA9E5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8991" y="3088419"/>
            <a:ext cx="3357311" cy="2580438"/>
          </a:xfrm>
          <a:prstGeom prst="rect">
            <a:avLst/>
          </a:prstGeom>
        </p:spPr>
      </p:pic>
      <p:pic>
        <p:nvPicPr>
          <p:cNvPr id="10" name="Picture 9" descr="A room with blue chairs and a wood floor&#10;&#10;Description automatically generated">
            <a:extLst>
              <a:ext uri="{FF2B5EF4-FFF2-40B4-BE49-F238E27FC236}">
                <a16:creationId xmlns:a16="http://schemas.microsoft.com/office/drawing/2014/main" id="{8820699A-F882-BB75-B2F5-8615F63E3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1817" y="368397"/>
            <a:ext cx="3587518" cy="2580438"/>
          </a:xfrm>
          <a:prstGeom prst="rect">
            <a:avLst/>
          </a:prstGeom>
        </p:spPr>
      </p:pic>
      <p:pic>
        <p:nvPicPr>
          <p:cNvPr id="14" name="Picture 13" descr="A medical room with a table and a chair&#10;&#10;Description automatically generated">
            <a:extLst>
              <a:ext uri="{FF2B5EF4-FFF2-40B4-BE49-F238E27FC236}">
                <a16:creationId xmlns:a16="http://schemas.microsoft.com/office/drawing/2014/main" id="{491076C5-34B3-7CAD-547D-8D7F8F873C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3170" y="3088419"/>
            <a:ext cx="3446165" cy="2580438"/>
          </a:xfrm>
          <a:prstGeom prst="rect">
            <a:avLst/>
          </a:prstGeom>
        </p:spPr>
      </p:pic>
      <p:pic>
        <p:nvPicPr>
          <p:cNvPr id="16" name="Picture 15" descr="A hallway with a wood floor and a wood floor&#10;&#10;Description automatically generated">
            <a:extLst>
              <a:ext uri="{FF2B5EF4-FFF2-40B4-BE49-F238E27FC236}">
                <a16:creationId xmlns:a16="http://schemas.microsoft.com/office/drawing/2014/main" id="{65BC6BCA-8B5D-0E53-469E-DBE420A510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687" y="368398"/>
            <a:ext cx="4154309" cy="2593300"/>
          </a:xfrm>
          <a:prstGeom prst="rect">
            <a:avLst/>
          </a:prstGeom>
        </p:spPr>
      </p:pic>
      <p:pic>
        <p:nvPicPr>
          <p:cNvPr id="18" name="Picture 17" descr="A room with wood floor and wood floors&#10;&#10;Description automatically generated">
            <a:extLst>
              <a:ext uri="{FF2B5EF4-FFF2-40B4-BE49-F238E27FC236}">
                <a16:creationId xmlns:a16="http://schemas.microsoft.com/office/drawing/2014/main" id="{295EBBC5-AE10-EF65-1EC5-8B5F46D9E1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7688" y="3088419"/>
            <a:ext cx="4224130" cy="2580438"/>
          </a:xfrm>
          <a:prstGeom prst="rect">
            <a:avLst/>
          </a:prstGeom>
        </p:spPr>
      </p:pic>
    </p:spTree>
    <p:extLst>
      <p:ext uri="{BB962C8B-B14F-4D97-AF65-F5344CB8AC3E}">
        <p14:creationId xmlns:p14="http://schemas.microsoft.com/office/powerpoint/2010/main" val="3254669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women posing for a photo&#10;&#10;Description automatically generated">
            <a:extLst>
              <a:ext uri="{FF2B5EF4-FFF2-40B4-BE49-F238E27FC236}">
                <a16:creationId xmlns:a16="http://schemas.microsoft.com/office/drawing/2014/main" id="{B945BF71-357A-85F7-2D1C-8102826592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57325" y="575733"/>
            <a:ext cx="9629775" cy="5251261"/>
          </a:xfrm>
        </p:spPr>
      </p:pic>
    </p:spTree>
    <p:extLst>
      <p:ext uri="{BB962C8B-B14F-4D97-AF65-F5344CB8AC3E}">
        <p14:creationId xmlns:p14="http://schemas.microsoft.com/office/powerpoint/2010/main" val="3441114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C312-FF57-42A5-0F5A-2A419EE30279}"/>
              </a:ext>
            </a:extLst>
          </p:cNvPr>
          <p:cNvSpPr>
            <a:spLocks noGrp="1"/>
          </p:cNvSpPr>
          <p:nvPr>
            <p:ph type="title"/>
          </p:nvPr>
        </p:nvSpPr>
        <p:spPr>
          <a:xfrm>
            <a:off x="4295776" y="390526"/>
            <a:ext cx="7086599" cy="5133974"/>
          </a:xfrm>
        </p:spPr>
        <p:txBody>
          <a:bodyPr>
            <a:normAutofit fontScale="90000"/>
          </a:bodyPr>
          <a:lstStyle/>
          <a:p>
            <a:r>
              <a:rPr lang="en-US" b="0" i="0" dirty="0">
                <a:solidFill>
                  <a:srgbClr val="000000"/>
                </a:solidFill>
                <a:effectLst/>
                <a:latin typeface="Calibri" panose="020F0502020204030204" pitchFamily="34" charset="0"/>
              </a:rPr>
              <a:t/>
            </a:r>
            <a:br>
              <a:rPr lang="en-US" b="0" i="0" dirty="0">
                <a:solidFill>
                  <a:srgbClr val="000000"/>
                </a:solidFill>
                <a:effectLst/>
                <a:latin typeface="Calibri" panose="020F0502020204030204" pitchFamily="34" charset="0"/>
              </a:rPr>
            </a:br>
            <a:r>
              <a:rPr lang="en-US" b="0" i="0" dirty="0">
                <a:solidFill>
                  <a:srgbClr val="000000"/>
                </a:solidFill>
                <a:effectLst/>
                <a:latin typeface="Calibri" panose="020F0502020204030204" pitchFamily="34" charset="0"/>
              </a:rPr>
              <a:t/>
            </a:r>
            <a:br>
              <a:rPr lang="en-US" b="0" i="0" dirty="0">
                <a:solidFill>
                  <a:srgbClr val="000000"/>
                </a:solidFill>
                <a:effectLst/>
                <a:latin typeface="Calibri" panose="020F0502020204030204" pitchFamily="34" charset="0"/>
              </a:rPr>
            </a:br>
            <a:r>
              <a:rPr lang="en-US" b="0" i="0" dirty="0">
                <a:solidFill>
                  <a:srgbClr val="000000"/>
                </a:solidFill>
                <a:effectLst/>
                <a:latin typeface="Calibri" panose="020F0502020204030204" pitchFamily="34" charset="0"/>
              </a:rPr>
              <a:t>“The name of the game in schools is attendance, getting our students in school and keeping them there.  That is how we make change and move them forward.  The collaboration between the Smart clinic at MPHS and the school nurse helps to ensure the movement forward.  Life can be absolutely challenging for our teens and this collaboration gives them the net they need to succeed at school - we address there medical and emotional needs at school. Our collaboration makes that a reality.”</a:t>
            </a:r>
            <a:endParaRPr lang="en-US" dirty="0"/>
          </a:p>
        </p:txBody>
      </p:sp>
      <p:pic>
        <p:nvPicPr>
          <p:cNvPr id="5" name="Content Placeholder 4" descr="A person standing next to a person looking at a computer&#10;&#10;Description automatically generated">
            <a:extLst>
              <a:ext uri="{FF2B5EF4-FFF2-40B4-BE49-F238E27FC236}">
                <a16:creationId xmlns:a16="http://schemas.microsoft.com/office/drawing/2014/main" id="{E0FDB489-2E29-26C6-6E75-2A58705DDC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209550"/>
            <a:ext cx="3629025" cy="5133975"/>
          </a:xfrm>
        </p:spPr>
      </p:pic>
      <p:sp>
        <p:nvSpPr>
          <p:cNvPr id="9" name="TextBox 8">
            <a:extLst>
              <a:ext uri="{FF2B5EF4-FFF2-40B4-BE49-F238E27FC236}">
                <a16:creationId xmlns:a16="http://schemas.microsoft.com/office/drawing/2014/main" id="{640202FE-7694-7B0C-0F04-175EC50CDC67}"/>
              </a:ext>
            </a:extLst>
          </p:cNvPr>
          <p:cNvSpPr txBox="1"/>
          <p:nvPr/>
        </p:nvSpPr>
        <p:spPr>
          <a:xfrm>
            <a:off x="4295776" y="5473005"/>
            <a:ext cx="5657850" cy="646331"/>
          </a:xfrm>
          <a:prstGeom prst="rect">
            <a:avLst/>
          </a:prstGeom>
          <a:noFill/>
        </p:spPr>
        <p:txBody>
          <a:bodyPr wrap="square" rtlCol="0">
            <a:spAutoFit/>
          </a:bodyPr>
          <a:lstStyle/>
          <a:p>
            <a:pPr algn="l" rtl="0"/>
            <a:r>
              <a:rPr lang="en-US" sz="1800" b="1" i="0" dirty="0">
                <a:solidFill>
                  <a:srgbClr val="000000"/>
                </a:solidFill>
                <a:effectLst/>
                <a:latin typeface="Georgia" panose="02040502050405020303" pitchFamily="18" charset="0"/>
              </a:rPr>
              <a:t>Barbara Rios, RN, CSNT</a:t>
            </a:r>
            <a:endParaRPr lang="en-US" b="0" i="0" dirty="0">
              <a:solidFill>
                <a:srgbClr val="242424"/>
              </a:solidFill>
              <a:effectLst/>
              <a:latin typeface="Segoe UI" panose="020B0502040204020203" pitchFamily="34" charset="0"/>
            </a:endParaRPr>
          </a:p>
          <a:p>
            <a:pPr algn="l" rtl="0"/>
            <a:r>
              <a:rPr lang="en-US" sz="1800" b="0" i="0" dirty="0">
                <a:solidFill>
                  <a:srgbClr val="000000"/>
                </a:solidFill>
                <a:effectLst/>
                <a:latin typeface="Georgia" panose="02040502050405020303" pitchFamily="18" charset="0"/>
              </a:rPr>
              <a:t>Mount Pleasant Early College and Career Academy</a:t>
            </a:r>
            <a:endParaRPr lang="en-US" b="0" i="0" dirty="0">
              <a:solidFill>
                <a:srgbClr val="242424"/>
              </a:solidFill>
              <a:effectLst/>
              <a:latin typeface="Segoe UI" panose="020B0502040204020203" pitchFamily="34" charset="0"/>
            </a:endParaRPr>
          </a:p>
        </p:txBody>
      </p:sp>
    </p:spTree>
    <p:extLst>
      <p:ext uri="{BB962C8B-B14F-4D97-AF65-F5344CB8AC3E}">
        <p14:creationId xmlns:p14="http://schemas.microsoft.com/office/powerpoint/2010/main" val="1203557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7DE5115-89C8-4B9C-B0E8-78A15C20CC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6085" y="533400"/>
            <a:ext cx="9079832" cy="5077326"/>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A6402E2-72CC-4683-9B83-11265402E5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605" y="763203"/>
            <a:ext cx="8622792" cy="4617720"/>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group of women standing in a room&#10;&#10;Description automatically generated">
            <a:extLst>
              <a:ext uri="{FF2B5EF4-FFF2-40B4-BE49-F238E27FC236}">
                <a16:creationId xmlns:a16="http://schemas.microsoft.com/office/drawing/2014/main" id="{283D537F-D7B5-B104-6E3C-CBA46B7B9C0A}"/>
              </a:ext>
            </a:extLst>
          </p:cNvPr>
          <p:cNvPicPr>
            <a:picLocks noChangeAspect="1"/>
          </p:cNvPicPr>
          <p:nvPr/>
        </p:nvPicPr>
        <p:blipFill rotWithShape="1">
          <a:blip r:embed="rId3">
            <a:extLst>
              <a:ext uri="{28A0092B-C50C-407E-A947-70E740481C1C}">
                <a14:useLocalDpi xmlns:a14="http://schemas.microsoft.com/office/drawing/2010/main" val="0"/>
              </a:ext>
            </a:extLst>
          </a:blip>
          <a:srcRect t="12029" r="1" b="3971"/>
          <a:stretch/>
        </p:blipFill>
        <p:spPr>
          <a:xfrm>
            <a:off x="2269237" y="1247835"/>
            <a:ext cx="7653528" cy="3648456"/>
          </a:xfrm>
          <a:prstGeom prst="rect">
            <a:avLst/>
          </a:prstGeom>
        </p:spPr>
      </p:pic>
      <p:sp>
        <p:nvSpPr>
          <p:cNvPr id="5" name="TextBox 4">
            <a:extLst>
              <a:ext uri="{FF2B5EF4-FFF2-40B4-BE49-F238E27FC236}">
                <a16:creationId xmlns:a16="http://schemas.microsoft.com/office/drawing/2014/main" id="{BF820AEC-1AA4-682E-1D0A-A34214F19622}"/>
              </a:ext>
            </a:extLst>
          </p:cNvPr>
          <p:cNvSpPr txBox="1"/>
          <p:nvPr/>
        </p:nvSpPr>
        <p:spPr>
          <a:xfrm>
            <a:off x="1876508" y="5725465"/>
            <a:ext cx="6997148" cy="369332"/>
          </a:xfrm>
          <a:prstGeom prst="rect">
            <a:avLst/>
          </a:prstGeom>
          <a:noFill/>
        </p:spPr>
        <p:txBody>
          <a:bodyPr wrap="square" rtlCol="0">
            <a:spAutoFit/>
          </a:bodyPr>
          <a:lstStyle/>
          <a:p>
            <a:r>
              <a:rPr lang="en-US" dirty="0"/>
              <a:t>SMART PANTRY DONATIONS BY LOOMIS AND CVS JUNTOS</a:t>
            </a:r>
          </a:p>
        </p:txBody>
      </p:sp>
    </p:spTree>
    <p:extLst>
      <p:ext uri="{BB962C8B-B14F-4D97-AF65-F5344CB8AC3E}">
        <p14:creationId xmlns:p14="http://schemas.microsoft.com/office/powerpoint/2010/main" val="209418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logo&#10;&#10;Description automatically generated">
            <a:extLst>
              <a:ext uri="{FF2B5EF4-FFF2-40B4-BE49-F238E27FC236}">
                <a16:creationId xmlns:a16="http://schemas.microsoft.com/office/drawing/2014/main" id="{410D99AD-61EB-E471-7AE2-78509BBBC73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76115" y="165106"/>
            <a:ext cx="9770165" cy="1334086"/>
          </a:xfrm>
        </p:spPr>
      </p:pic>
      <p:pic>
        <p:nvPicPr>
          <p:cNvPr id="7" name="Picture 6" descr="A building with a flag on the front&#10;&#10;Description automatically generated">
            <a:extLst>
              <a:ext uri="{FF2B5EF4-FFF2-40B4-BE49-F238E27FC236}">
                <a16:creationId xmlns:a16="http://schemas.microsoft.com/office/drawing/2014/main" id="{AD8E4A03-0AD3-91D8-DAE6-6CDEC5E746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2451" y="1663995"/>
            <a:ext cx="9770165" cy="4180214"/>
          </a:xfrm>
          <a:prstGeom prst="rect">
            <a:avLst/>
          </a:prstGeom>
        </p:spPr>
      </p:pic>
    </p:spTree>
    <p:extLst>
      <p:ext uri="{BB962C8B-B14F-4D97-AF65-F5344CB8AC3E}">
        <p14:creationId xmlns:p14="http://schemas.microsoft.com/office/powerpoint/2010/main" val="792613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BC1013EA-85F6-670A-D96E-5668AAFA4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2" y="95250"/>
            <a:ext cx="12173576" cy="6048513"/>
          </a:xfrm>
          <a:prstGeom prst="rect">
            <a:avLst/>
          </a:prstGeom>
        </p:spPr>
      </p:pic>
    </p:spTree>
    <p:extLst>
      <p:ext uri="{BB962C8B-B14F-4D97-AF65-F5344CB8AC3E}">
        <p14:creationId xmlns:p14="http://schemas.microsoft.com/office/powerpoint/2010/main" val="2621945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2D2C-E66C-455A-35C7-E179A7EDE959}"/>
              </a:ext>
            </a:extLst>
          </p:cNvPr>
          <p:cNvSpPr>
            <a:spLocks noGrp="1"/>
          </p:cNvSpPr>
          <p:nvPr>
            <p:ph type="title"/>
          </p:nvPr>
        </p:nvSpPr>
        <p:spPr/>
        <p:txBody>
          <a:bodyPr/>
          <a:lstStyle/>
          <a:p>
            <a:r>
              <a:rPr lang="en-US" dirty="0"/>
              <a:t>SMART George J West</a:t>
            </a:r>
          </a:p>
        </p:txBody>
      </p:sp>
      <p:sp>
        <p:nvSpPr>
          <p:cNvPr id="3" name="Content Placeholder 2">
            <a:extLst>
              <a:ext uri="{FF2B5EF4-FFF2-40B4-BE49-F238E27FC236}">
                <a16:creationId xmlns:a16="http://schemas.microsoft.com/office/drawing/2014/main" id="{A54175E3-8225-EAD0-FC84-12F22EE66690}"/>
              </a:ext>
            </a:extLst>
          </p:cNvPr>
          <p:cNvSpPr>
            <a:spLocks noGrp="1"/>
          </p:cNvSpPr>
          <p:nvPr>
            <p:ph idx="1"/>
          </p:nvPr>
        </p:nvSpPr>
        <p:spPr/>
        <p:txBody>
          <a:bodyPr/>
          <a:lstStyle/>
          <a:p>
            <a:r>
              <a:rPr lang="en-US" dirty="0"/>
              <a:t>Total Student population </a:t>
            </a:r>
            <a:r>
              <a:rPr lang="en-US" b="1" dirty="0"/>
              <a:t>521</a:t>
            </a:r>
          </a:p>
          <a:p>
            <a:r>
              <a:rPr lang="en-US" dirty="0"/>
              <a:t>Flu vaccines administered 185</a:t>
            </a:r>
          </a:p>
          <a:p>
            <a:r>
              <a:rPr lang="en-US" dirty="0"/>
              <a:t>Risk assessment to date </a:t>
            </a:r>
            <a:r>
              <a:rPr lang="en-US" b="1" dirty="0"/>
              <a:t>273</a:t>
            </a:r>
          </a:p>
          <a:p>
            <a:r>
              <a:rPr lang="en-US" b="1" dirty="0"/>
              <a:t>Total encounters of students as of 12/2023 649</a:t>
            </a:r>
          </a:p>
        </p:txBody>
      </p:sp>
    </p:spTree>
    <p:extLst>
      <p:ext uri="{BB962C8B-B14F-4D97-AF65-F5344CB8AC3E}">
        <p14:creationId xmlns:p14="http://schemas.microsoft.com/office/powerpoint/2010/main" val="3638567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room with a table and a chair&#10;&#10;Description automatically generated">
            <a:extLst>
              <a:ext uri="{FF2B5EF4-FFF2-40B4-BE49-F238E27FC236}">
                <a16:creationId xmlns:a16="http://schemas.microsoft.com/office/drawing/2014/main" id="{0D9EC4BF-5CDC-80AE-C32D-3033D08039F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71784" y="2076411"/>
            <a:ext cx="6834036" cy="5479029"/>
          </a:xfrm>
        </p:spPr>
      </p:pic>
      <p:pic>
        <p:nvPicPr>
          <p:cNvPr id="12" name="Picture 11" descr="A room with a table and chairs&#10;&#10;Description automatically generated">
            <a:extLst>
              <a:ext uri="{FF2B5EF4-FFF2-40B4-BE49-F238E27FC236}">
                <a16:creationId xmlns:a16="http://schemas.microsoft.com/office/drawing/2014/main" id="{6A3BE393-1968-C09A-BEAC-1ECD18DFE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8288" y="-102359"/>
            <a:ext cx="7227532" cy="3531358"/>
          </a:xfrm>
          <a:prstGeom prst="rect">
            <a:avLst/>
          </a:prstGeom>
        </p:spPr>
      </p:pic>
      <p:pic>
        <p:nvPicPr>
          <p:cNvPr id="16" name="Picture 15" descr="A room with chairs and a sign&#10;&#10;Description automatically generated">
            <a:extLst>
              <a:ext uri="{FF2B5EF4-FFF2-40B4-BE49-F238E27FC236}">
                <a16:creationId xmlns:a16="http://schemas.microsoft.com/office/drawing/2014/main" id="{D2204BAB-9105-9244-7F2B-C515D3AFBB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02359"/>
            <a:ext cx="5443367" cy="3531359"/>
          </a:xfrm>
          <a:prstGeom prst="rect">
            <a:avLst/>
          </a:prstGeom>
        </p:spPr>
      </p:pic>
      <p:pic>
        <p:nvPicPr>
          <p:cNvPr id="19" name="Picture 18" descr="A hallway with a wall with drawings on it&#10;&#10;Description automatically generated">
            <a:extLst>
              <a:ext uri="{FF2B5EF4-FFF2-40B4-BE49-F238E27FC236}">
                <a16:creationId xmlns:a16="http://schemas.microsoft.com/office/drawing/2014/main" id="{AB2701BB-A6AC-CDB1-6D77-C667B6B52A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739" y="3428999"/>
            <a:ext cx="6452621" cy="4126441"/>
          </a:xfrm>
          <a:prstGeom prst="rect">
            <a:avLst/>
          </a:prstGeom>
        </p:spPr>
      </p:pic>
    </p:spTree>
    <p:extLst>
      <p:ext uri="{BB962C8B-B14F-4D97-AF65-F5344CB8AC3E}">
        <p14:creationId xmlns:p14="http://schemas.microsoft.com/office/powerpoint/2010/main" val="3793200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a room&#10;&#10;Description automatically generated">
            <a:extLst>
              <a:ext uri="{FF2B5EF4-FFF2-40B4-BE49-F238E27FC236}">
                <a16:creationId xmlns:a16="http://schemas.microsoft.com/office/drawing/2014/main" id="{CF2737B2-34A6-7852-1398-4345C5393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60" y="0"/>
            <a:ext cx="10193965" cy="5538067"/>
          </a:xfrm>
          <a:prstGeom prst="rect">
            <a:avLst/>
          </a:prstGeom>
        </p:spPr>
      </p:pic>
      <p:sp>
        <p:nvSpPr>
          <p:cNvPr id="2" name="TextBox 1">
            <a:extLst>
              <a:ext uri="{FF2B5EF4-FFF2-40B4-BE49-F238E27FC236}">
                <a16:creationId xmlns:a16="http://schemas.microsoft.com/office/drawing/2014/main" id="{805384F0-DBF6-D870-3F34-CD8AA32517B0}"/>
              </a:ext>
            </a:extLst>
          </p:cNvPr>
          <p:cNvSpPr txBox="1"/>
          <p:nvPr/>
        </p:nvSpPr>
        <p:spPr>
          <a:xfrm>
            <a:off x="1457325" y="5538067"/>
            <a:ext cx="8543925" cy="923330"/>
          </a:xfrm>
          <a:prstGeom prst="rect">
            <a:avLst/>
          </a:prstGeom>
          <a:noFill/>
        </p:spPr>
        <p:txBody>
          <a:bodyPr wrap="square" rtlCol="0">
            <a:spAutoFit/>
          </a:bodyPr>
          <a:lstStyle/>
          <a:p>
            <a:r>
              <a:rPr lang="en-US" dirty="0"/>
              <a:t> “The SMART clinic is a great resource for students and our school staff. I like the support that they provide to the students and for me.” Collen O’Donnell, RN, school nurse teacher at George J West Elementary. </a:t>
            </a:r>
          </a:p>
        </p:txBody>
      </p:sp>
    </p:spTree>
    <p:extLst>
      <p:ext uri="{BB962C8B-B14F-4D97-AF65-F5344CB8AC3E}">
        <p14:creationId xmlns:p14="http://schemas.microsoft.com/office/powerpoint/2010/main" val="1423235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people holding boxes of cereal&#10;&#10;Description automatically generated">
            <a:extLst>
              <a:ext uri="{FF2B5EF4-FFF2-40B4-BE49-F238E27FC236}">
                <a16:creationId xmlns:a16="http://schemas.microsoft.com/office/drawing/2014/main" id="{0F3C3D2B-A721-1DF0-3BE4-49BB3597C88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66989" y="618673"/>
            <a:ext cx="6847515" cy="4649065"/>
          </a:xfrm>
        </p:spPr>
      </p:pic>
      <p:pic>
        <p:nvPicPr>
          <p:cNvPr id="8" name="Picture 7" descr="A group of women holding up letters&#10;&#10;Description automatically generated">
            <a:extLst>
              <a:ext uri="{FF2B5EF4-FFF2-40B4-BE49-F238E27FC236}">
                <a16:creationId xmlns:a16="http://schemas.microsoft.com/office/drawing/2014/main" id="{D514781C-7084-BBB2-26BE-5B32DD8C6D4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77496" y="292347"/>
            <a:ext cx="5008050" cy="2590001"/>
          </a:xfrm>
          <a:prstGeom prst="rect">
            <a:avLst/>
          </a:prstGeom>
        </p:spPr>
      </p:pic>
      <p:pic>
        <p:nvPicPr>
          <p:cNvPr id="10" name="Picture 9" descr="A white shelf with books on it&#10;&#10;Description automatically generated">
            <a:extLst>
              <a:ext uri="{FF2B5EF4-FFF2-40B4-BE49-F238E27FC236}">
                <a16:creationId xmlns:a16="http://schemas.microsoft.com/office/drawing/2014/main" id="{A71B4D69-19CE-83C2-E44A-0A6A5E5181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654" y="2991678"/>
            <a:ext cx="4406668" cy="3071192"/>
          </a:xfrm>
          <a:prstGeom prst="rect">
            <a:avLst/>
          </a:prstGeom>
        </p:spPr>
      </p:pic>
      <p:sp>
        <p:nvSpPr>
          <p:cNvPr id="11" name="TextBox 10">
            <a:extLst>
              <a:ext uri="{FF2B5EF4-FFF2-40B4-BE49-F238E27FC236}">
                <a16:creationId xmlns:a16="http://schemas.microsoft.com/office/drawing/2014/main" id="{43A133B9-3B58-BA8A-2D98-64D8A7EF495B}"/>
              </a:ext>
            </a:extLst>
          </p:cNvPr>
          <p:cNvSpPr txBox="1"/>
          <p:nvPr/>
        </p:nvSpPr>
        <p:spPr>
          <a:xfrm>
            <a:off x="5009322" y="5594064"/>
            <a:ext cx="7763591" cy="369332"/>
          </a:xfrm>
          <a:prstGeom prst="rect">
            <a:avLst/>
          </a:prstGeom>
          <a:noFill/>
        </p:spPr>
        <p:txBody>
          <a:bodyPr wrap="square" rtlCol="0">
            <a:spAutoFit/>
          </a:bodyPr>
          <a:lstStyle/>
          <a:p>
            <a:r>
              <a:rPr lang="en-US" b="1" dirty="0"/>
              <a:t>Books Are Wings and Donations for Food Pantry CVS and Loomis</a:t>
            </a:r>
          </a:p>
        </p:txBody>
      </p:sp>
    </p:spTree>
    <p:extLst>
      <p:ext uri="{BB962C8B-B14F-4D97-AF65-F5344CB8AC3E}">
        <p14:creationId xmlns:p14="http://schemas.microsoft.com/office/powerpoint/2010/main" val="991929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54346-42BC-FFCF-686F-860378700648}"/>
              </a:ext>
            </a:extLst>
          </p:cNvPr>
          <p:cNvSpPr>
            <a:spLocks noGrp="1"/>
          </p:cNvSpPr>
          <p:nvPr>
            <p:ph type="title"/>
          </p:nvPr>
        </p:nvSpPr>
        <p:spPr/>
        <p:txBody>
          <a:bodyPr/>
          <a:lstStyle/>
          <a:p>
            <a:r>
              <a:rPr lang="en-US" dirty="0"/>
              <a:t>             		</a:t>
            </a:r>
            <a:r>
              <a:rPr lang="en-US" b="1" dirty="0"/>
              <a:t>Roger Williams Middle School</a:t>
            </a:r>
          </a:p>
        </p:txBody>
      </p:sp>
      <p:pic>
        <p:nvPicPr>
          <p:cNvPr id="5" name="Content Placeholder 4" descr="A lion head on a white background&#10;&#10;Description automatically generated">
            <a:extLst>
              <a:ext uri="{FF2B5EF4-FFF2-40B4-BE49-F238E27FC236}">
                <a16:creationId xmlns:a16="http://schemas.microsoft.com/office/drawing/2014/main" id="{065C3C9E-1B37-786D-7FCB-44EE9E3F43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998" y="634398"/>
            <a:ext cx="2511937" cy="1949314"/>
          </a:xfrm>
        </p:spPr>
      </p:pic>
      <p:pic>
        <p:nvPicPr>
          <p:cNvPr id="7" name="Picture 6" descr="A building with a tree in front of it&#10;&#10;Description automatically generated">
            <a:extLst>
              <a:ext uri="{FF2B5EF4-FFF2-40B4-BE49-F238E27FC236}">
                <a16:creationId xmlns:a16="http://schemas.microsoft.com/office/drawing/2014/main" id="{8EC77FC7-44F0-2D6D-250F-5C67A877F7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6093" y="2023875"/>
            <a:ext cx="7864689" cy="3741423"/>
          </a:xfrm>
          <a:prstGeom prst="rect">
            <a:avLst/>
          </a:prstGeom>
        </p:spPr>
      </p:pic>
    </p:spTree>
    <p:extLst>
      <p:ext uri="{BB962C8B-B14F-4D97-AF65-F5344CB8AC3E}">
        <p14:creationId xmlns:p14="http://schemas.microsoft.com/office/powerpoint/2010/main" val="3799499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07FB6C9C-2A8F-59EF-7DEF-FD6E1FA8C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0"/>
            <a:ext cx="11866179" cy="6190593"/>
          </a:xfrm>
          <a:prstGeom prst="rect">
            <a:avLst/>
          </a:prstGeom>
        </p:spPr>
      </p:pic>
    </p:spTree>
    <p:extLst>
      <p:ext uri="{BB962C8B-B14F-4D97-AF65-F5344CB8AC3E}">
        <p14:creationId xmlns:p14="http://schemas.microsoft.com/office/powerpoint/2010/main" val="1855005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E11B7-CA8A-7054-3BD7-EC7C7EB8E051}"/>
              </a:ext>
            </a:extLst>
          </p:cNvPr>
          <p:cNvSpPr>
            <a:spLocks noGrp="1"/>
          </p:cNvSpPr>
          <p:nvPr>
            <p:ph type="title"/>
          </p:nvPr>
        </p:nvSpPr>
        <p:spPr/>
        <p:txBody>
          <a:bodyPr/>
          <a:lstStyle/>
          <a:p>
            <a:r>
              <a:rPr lang="en-US" dirty="0"/>
              <a:t>SMART Roger Williams</a:t>
            </a:r>
          </a:p>
        </p:txBody>
      </p:sp>
      <p:sp>
        <p:nvSpPr>
          <p:cNvPr id="3" name="Content Placeholder 2">
            <a:extLst>
              <a:ext uri="{FF2B5EF4-FFF2-40B4-BE49-F238E27FC236}">
                <a16:creationId xmlns:a16="http://schemas.microsoft.com/office/drawing/2014/main" id="{52709F3E-F81C-5CDD-9950-D7331459AF7B}"/>
              </a:ext>
            </a:extLst>
          </p:cNvPr>
          <p:cNvSpPr>
            <a:spLocks noGrp="1"/>
          </p:cNvSpPr>
          <p:nvPr>
            <p:ph idx="1"/>
          </p:nvPr>
        </p:nvSpPr>
        <p:spPr/>
        <p:txBody>
          <a:bodyPr/>
          <a:lstStyle/>
          <a:p>
            <a:r>
              <a:rPr lang="en-US" dirty="0"/>
              <a:t>Total student population </a:t>
            </a:r>
            <a:r>
              <a:rPr lang="en-US" b="1" dirty="0"/>
              <a:t>621</a:t>
            </a:r>
          </a:p>
          <a:p>
            <a:r>
              <a:rPr lang="en-US" dirty="0"/>
              <a:t>Flu vaccines administered 195</a:t>
            </a:r>
          </a:p>
          <a:p>
            <a:r>
              <a:rPr lang="en-US" dirty="0"/>
              <a:t>Risk assessments to date </a:t>
            </a:r>
            <a:r>
              <a:rPr lang="en-US" b="1" dirty="0"/>
              <a:t>358</a:t>
            </a:r>
          </a:p>
          <a:p>
            <a:r>
              <a:rPr lang="en-US" b="1" dirty="0"/>
              <a:t>Total encounters of students as of 12/2023 total 1129</a:t>
            </a:r>
          </a:p>
        </p:txBody>
      </p:sp>
    </p:spTree>
    <p:extLst>
      <p:ext uri="{BB962C8B-B14F-4D97-AF65-F5344CB8AC3E}">
        <p14:creationId xmlns:p14="http://schemas.microsoft.com/office/powerpoint/2010/main" val="1051656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room with chairs and a poster&#10;&#10;Description automatically generated">
            <a:extLst>
              <a:ext uri="{FF2B5EF4-FFF2-40B4-BE49-F238E27FC236}">
                <a16:creationId xmlns:a16="http://schemas.microsoft.com/office/drawing/2014/main" id="{0632843F-9CF9-28A8-13F0-2E628EAE28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95342" y="0"/>
            <a:ext cx="7488812" cy="3184997"/>
          </a:xfrm>
        </p:spPr>
      </p:pic>
      <p:pic>
        <p:nvPicPr>
          <p:cNvPr id="14" name="Picture 13" descr="A room with a white board and a table&#10;&#10;Description automatically generated">
            <a:extLst>
              <a:ext uri="{FF2B5EF4-FFF2-40B4-BE49-F238E27FC236}">
                <a16:creationId xmlns:a16="http://schemas.microsoft.com/office/drawing/2014/main" id="{D0E37EFC-9D23-C68D-AAD1-E156B8664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83" y="3205490"/>
            <a:ext cx="4964093" cy="3652510"/>
          </a:xfrm>
          <a:prstGeom prst="rect">
            <a:avLst/>
          </a:prstGeom>
        </p:spPr>
      </p:pic>
      <p:pic>
        <p:nvPicPr>
          <p:cNvPr id="16" name="Picture 15" descr="A room with a medical examination table&#10;&#10;Description automatically generated">
            <a:extLst>
              <a:ext uri="{FF2B5EF4-FFF2-40B4-BE49-F238E27FC236}">
                <a16:creationId xmlns:a16="http://schemas.microsoft.com/office/drawing/2014/main" id="{6A13F4AA-5603-BC2F-7F94-F8227970C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84" y="-7304"/>
            <a:ext cx="4629625" cy="3212795"/>
          </a:xfrm>
          <a:prstGeom prst="rect">
            <a:avLst/>
          </a:prstGeom>
        </p:spPr>
      </p:pic>
      <p:pic>
        <p:nvPicPr>
          <p:cNvPr id="20" name="Picture 19" descr="A room with a desk and a chair&#10;&#10;Description automatically generated">
            <a:extLst>
              <a:ext uri="{FF2B5EF4-FFF2-40B4-BE49-F238E27FC236}">
                <a16:creationId xmlns:a16="http://schemas.microsoft.com/office/drawing/2014/main" id="{D37DACCF-CA8A-596D-656C-956FEFAD34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9810" y="3184997"/>
            <a:ext cx="7154344" cy="3757881"/>
          </a:xfrm>
          <a:prstGeom prst="rect">
            <a:avLst/>
          </a:prstGeom>
        </p:spPr>
      </p:pic>
    </p:spTree>
    <p:extLst>
      <p:ext uri="{BB962C8B-B14F-4D97-AF65-F5344CB8AC3E}">
        <p14:creationId xmlns:p14="http://schemas.microsoft.com/office/powerpoint/2010/main" val="1158157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7FE9-E2E0-016B-6BE1-800BC6D3F49A}"/>
              </a:ext>
            </a:extLst>
          </p:cNvPr>
          <p:cNvSpPr>
            <a:spLocks noGrp="1"/>
          </p:cNvSpPr>
          <p:nvPr>
            <p:ph type="title"/>
          </p:nvPr>
        </p:nvSpPr>
        <p:spPr/>
        <p:txBody>
          <a:bodyPr/>
          <a:lstStyle/>
          <a:p>
            <a:endParaRPr lang="en-US" dirty="0"/>
          </a:p>
        </p:txBody>
      </p:sp>
      <p:pic>
        <p:nvPicPr>
          <p:cNvPr id="6" name="Content Placeholder 5" descr="A group of people holding presents&#10;&#10;Description automatically generated">
            <a:extLst>
              <a:ext uri="{FF2B5EF4-FFF2-40B4-BE49-F238E27FC236}">
                <a16:creationId xmlns:a16="http://schemas.microsoft.com/office/drawing/2014/main" id="{BADF742E-2181-F442-2927-CA9311466DB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783" y="358393"/>
            <a:ext cx="6594774" cy="5215587"/>
          </a:xfrm>
        </p:spPr>
      </p:pic>
      <p:sp>
        <p:nvSpPr>
          <p:cNvPr id="4" name="Text Placeholder 3">
            <a:extLst>
              <a:ext uri="{FF2B5EF4-FFF2-40B4-BE49-F238E27FC236}">
                <a16:creationId xmlns:a16="http://schemas.microsoft.com/office/drawing/2014/main" id="{5F67D306-24FA-C659-8A9C-B0DB1B5A3D5F}"/>
              </a:ext>
            </a:extLst>
          </p:cNvPr>
          <p:cNvSpPr>
            <a:spLocks noGrp="1"/>
          </p:cNvSpPr>
          <p:nvPr>
            <p:ph type="body" sz="half" idx="2"/>
          </p:nvPr>
        </p:nvSpPr>
        <p:spPr/>
        <p:txBody>
          <a:bodyPr/>
          <a:lstStyle/>
          <a:p>
            <a:endParaRPr lang="en-US"/>
          </a:p>
        </p:txBody>
      </p:sp>
      <p:pic>
        <p:nvPicPr>
          <p:cNvPr id="10" name="Picture 9" descr="A group of people holding books&#10;&#10;Description automatically generated">
            <a:extLst>
              <a:ext uri="{FF2B5EF4-FFF2-40B4-BE49-F238E27FC236}">
                <a16:creationId xmlns:a16="http://schemas.microsoft.com/office/drawing/2014/main" id="{E056B378-37A3-ADB5-7C78-0BD666BAC7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4916" y="358393"/>
            <a:ext cx="5181188" cy="5264421"/>
          </a:xfrm>
          <a:prstGeom prst="rect">
            <a:avLst/>
          </a:prstGeom>
        </p:spPr>
      </p:pic>
    </p:spTree>
    <p:extLst>
      <p:ext uri="{BB962C8B-B14F-4D97-AF65-F5344CB8AC3E}">
        <p14:creationId xmlns:p14="http://schemas.microsoft.com/office/powerpoint/2010/main" val="2217986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a mask and sitting at a desk&#10;&#10;Description automatically generated">
            <a:extLst>
              <a:ext uri="{FF2B5EF4-FFF2-40B4-BE49-F238E27FC236}">
                <a16:creationId xmlns:a16="http://schemas.microsoft.com/office/drawing/2014/main" id="{9BD9E1FF-3015-6997-9A22-1CFBF22EB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7862" y="651323"/>
            <a:ext cx="5710406" cy="4258608"/>
          </a:xfrm>
          <a:prstGeom prst="rect">
            <a:avLst/>
          </a:prstGeom>
        </p:spPr>
      </p:pic>
      <p:sp>
        <p:nvSpPr>
          <p:cNvPr id="6" name="TextBox 5">
            <a:extLst>
              <a:ext uri="{FF2B5EF4-FFF2-40B4-BE49-F238E27FC236}">
                <a16:creationId xmlns:a16="http://schemas.microsoft.com/office/drawing/2014/main" id="{105CBCBF-0B23-9F93-F016-5A16C7599568}"/>
              </a:ext>
            </a:extLst>
          </p:cNvPr>
          <p:cNvSpPr txBox="1"/>
          <p:nvPr/>
        </p:nvSpPr>
        <p:spPr>
          <a:xfrm>
            <a:off x="7345017" y="651323"/>
            <a:ext cx="4065105" cy="3416320"/>
          </a:xfrm>
          <a:prstGeom prst="rect">
            <a:avLst/>
          </a:prstGeom>
          <a:noFill/>
        </p:spPr>
        <p:txBody>
          <a:bodyPr wrap="square" rtlCol="0">
            <a:spAutoFit/>
          </a:bodyPr>
          <a:lstStyle/>
          <a:p>
            <a:r>
              <a:rPr lang="en-US" dirty="0"/>
              <a:t>“Working with SMART clinic is always a positive. I know that when the students are sent to the SMART clinic they will be cared for and treated. The SMART clinic calls the student’s parents and the students don’t have to sit in the nurse’s office waiting for their parents to come pick them up.”</a:t>
            </a:r>
          </a:p>
          <a:p>
            <a:endParaRPr lang="en-US" dirty="0"/>
          </a:p>
          <a:p>
            <a:r>
              <a:rPr lang="en-US" dirty="0"/>
              <a:t>Michelle Domenico, SNT </a:t>
            </a:r>
          </a:p>
          <a:p>
            <a:r>
              <a:rPr lang="en-US" dirty="0"/>
              <a:t>Roger Williams Middle School</a:t>
            </a:r>
          </a:p>
        </p:txBody>
      </p:sp>
    </p:spTree>
    <p:extLst>
      <p:ext uri="{BB962C8B-B14F-4D97-AF65-F5344CB8AC3E}">
        <p14:creationId xmlns:p14="http://schemas.microsoft.com/office/powerpoint/2010/main" val="1278623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next to a table with items on it&#10;&#10;Description automatically generated">
            <a:extLst>
              <a:ext uri="{FF2B5EF4-FFF2-40B4-BE49-F238E27FC236}">
                <a16:creationId xmlns:a16="http://schemas.microsoft.com/office/drawing/2014/main" id="{498A1679-9E30-1EF1-4792-BE2CD8B90B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7733" y="2898276"/>
            <a:ext cx="2273417" cy="2959252"/>
          </a:xfrm>
          <a:prstGeom prst="rect">
            <a:avLst/>
          </a:prstGeom>
        </p:spPr>
      </p:pic>
      <p:pic>
        <p:nvPicPr>
          <p:cNvPr id="7" name="Picture 6" descr="A group of people around a table&#10;&#10;Description automatically generated">
            <a:extLst>
              <a:ext uri="{FF2B5EF4-FFF2-40B4-BE49-F238E27FC236}">
                <a16:creationId xmlns:a16="http://schemas.microsoft.com/office/drawing/2014/main" id="{98379EAB-BC12-FFD6-543D-11D17D03F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867" y="2898277"/>
            <a:ext cx="4136983" cy="2959251"/>
          </a:xfrm>
          <a:prstGeom prst="rect">
            <a:avLst/>
          </a:prstGeom>
        </p:spPr>
      </p:pic>
      <p:pic>
        <p:nvPicPr>
          <p:cNvPr id="9" name="Picture 8" descr="A group of women standing at a table&#10;&#10;Description automatically generated">
            <a:extLst>
              <a:ext uri="{FF2B5EF4-FFF2-40B4-BE49-F238E27FC236}">
                <a16:creationId xmlns:a16="http://schemas.microsoft.com/office/drawing/2014/main" id="{AB94398B-1BD6-7917-BBF0-72C105F513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3074" y="2973383"/>
            <a:ext cx="3914550" cy="2959250"/>
          </a:xfrm>
          <a:prstGeom prst="rect">
            <a:avLst/>
          </a:prstGeom>
        </p:spPr>
      </p:pic>
      <p:pic>
        <p:nvPicPr>
          <p:cNvPr id="11" name="Picture 10" descr="A group of people in a gym&#10;&#10;Description automatically generated">
            <a:extLst>
              <a:ext uri="{FF2B5EF4-FFF2-40B4-BE49-F238E27FC236}">
                <a16:creationId xmlns:a16="http://schemas.microsoft.com/office/drawing/2014/main" id="{D99DB6DA-971D-EC99-57A8-56E4B82771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867" y="242056"/>
            <a:ext cx="3588027" cy="2501144"/>
          </a:xfrm>
          <a:prstGeom prst="rect">
            <a:avLst/>
          </a:prstGeom>
        </p:spPr>
      </p:pic>
      <p:pic>
        <p:nvPicPr>
          <p:cNvPr id="15" name="Picture 14" descr="A group of women wearing hats&#10;&#10;Description automatically generated">
            <a:extLst>
              <a:ext uri="{FF2B5EF4-FFF2-40B4-BE49-F238E27FC236}">
                <a16:creationId xmlns:a16="http://schemas.microsoft.com/office/drawing/2014/main" id="{F1C04F87-FCDE-A193-FA38-B30337621A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9721" y="242056"/>
            <a:ext cx="3756992" cy="2501144"/>
          </a:xfrm>
          <a:prstGeom prst="rect">
            <a:avLst/>
          </a:prstGeom>
        </p:spPr>
      </p:pic>
      <p:sp>
        <p:nvSpPr>
          <p:cNvPr id="18" name="TextBox 17">
            <a:extLst>
              <a:ext uri="{FF2B5EF4-FFF2-40B4-BE49-F238E27FC236}">
                <a16:creationId xmlns:a16="http://schemas.microsoft.com/office/drawing/2014/main" id="{AA9E3E7E-5A54-257A-47C8-8BCF2EBB7ADC}"/>
              </a:ext>
            </a:extLst>
          </p:cNvPr>
          <p:cNvSpPr txBox="1"/>
          <p:nvPr/>
        </p:nvSpPr>
        <p:spPr>
          <a:xfrm>
            <a:off x="3886199" y="2660191"/>
            <a:ext cx="4412975" cy="369332"/>
          </a:xfrm>
          <a:prstGeom prst="rect">
            <a:avLst/>
          </a:prstGeom>
          <a:solidFill>
            <a:srgbClr val="FFC000"/>
          </a:solidFill>
        </p:spPr>
        <p:txBody>
          <a:bodyPr wrap="square" rtlCol="0">
            <a:spAutoFit/>
          </a:bodyPr>
          <a:lstStyle/>
          <a:p>
            <a:r>
              <a:rPr lang="en-US" dirty="0"/>
              <a:t>     SMART School Engagement</a:t>
            </a:r>
          </a:p>
        </p:txBody>
      </p:sp>
      <p:pic>
        <p:nvPicPr>
          <p:cNvPr id="12" name="Picture 11" descr="A group of people in clothing&#10;&#10;Description automatically generated">
            <a:extLst>
              <a:ext uri="{FF2B5EF4-FFF2-40B4-BE49-F238E27FC236}">
                <a16:creationId xmlns:a16="http://schemas.microsoft.com/office/drawing/2014/main" id="{DB345FE4-5BFA-BC43-5D67-83A0B6A0F41D}"/>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4564931" y="0"/>
            <a:ext cx="3588027" cy="2660191"/>
          </a:xfrm>
          <a:prstGeom prst="rect">
            <a:avLst/>
          </a:prstGeom>
        </p:spPr>
      </p:pic>
    </p:spTree>
    <p:extLst>
      <p:ext uri="{BB962C8B-B14F-4D97-AF65-F5344CB8AC3E}">
        <p14:creationId xmlns:p14="http://schemas.microsoft.com/office/powerpoint/2010/main" val="401290200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602</TotalTime>
  <Words>699</Words>
  <Application>Microsoft Office PowerPoint</Application>
  <PresentationFormat>Widescreen</PresentationFormat>
  <Paragraphs>95</Paragraphs>
  <Slides>26</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Aptos</vt:lpstr>
      <vt:lpstr>Arial</vt:lpstr>
      <vt:lpstr>Calibri</vt:lpstr>
      <vt:lpstr>Futura Std Medium</vt:lpstr>
      <vt:lpstr>Futura Std Medium Oblique</vt:lpstr>
      <vt:lpstr>Georgia</vt:lpstr>
      <vt:lpstr>Gill Sans MT</vt:lpstr>
      <vt:lpstr>Google Sans</vt:lpstr>
      <vt:lpstr>Helvetica Light</vt:lpstr>
      <vt:lpstr>Palatino Linotype</vt:lpstr>
      <vt:lpstr>Segoe UI</vt:lpstr>
      <vt:lpstr>Gallery</vt:lpstr>
      <vt:lpstr>             </vt:lpstr>
      <vt:lpstr>PowerPoint Presentation</vt:lpstr>
      <vt:lpstr>PowerPoint Presentation</vt:lpstr>
      <vt:lpstr>PowerPoint Presentation</vt:lpstr>
      <vt:lpstr>PowerPoint Presentation</vt:lpstr>
      <vt:lpstr>PowerPoint Presentation</vt:lpstr>
      <vt:lpstr>Mount Pleasant Early College and Career Academy</vt:lpstr>
      <vt:lpstr>PowerPoint Presentation</vt:lpstr>
      <vt:lpstr>SMART Mount Pleasant</vt:lpstr>
      <vt:lpstr>PowerPoint Presentation</vt:lpstr>
      <vt:lpstr>PowerPoint Presentation</vt:lpstr>
      <vt:lpstr>  “The name of the game in schools is attendance, getting our students in school and keeping them there.  That is how we make change and move them forward.  The collaboration between the Smart clinic at MPHS and the school nurse helps to ensure the movement forward.  Life can be absolutely challenging for our teens and this collaboration gives them the net they need to succeed at school - we address there medical and emotional needs at school. Our collaboration makes that a reality.”</vt:lpstr>
      <vt:lpstr>PowerPoint Presentation</vt:lpstr>
      <vt:lpstr>PowerPoint Presentation</vt:lpstr>
      <vt:lpstr>PowerPoint Presentation</vt:lpstr>
      <vt:lpstr>SMART George J West</vt:lpstr>
      <vt:lpstr>PowerPoint Presentation</vt:lpstr>
      <vt:lpstr>PowerPoint Presentation</vt:lpstr>
      <vt:lpstr>PowerPoint Presentation</vt:lpstr>
      <vt:lpstr>               Roger Williams Middle School</vt:lpstr>
      <vt:lpstr>PowerPoint Presentation</vt:lpstr>
      <vt:lpstr>SMART Roger Williams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Cristiana Ordonez</dc:creator>
  <cp:lastModifiedBy>DeMelendez, Martha</cp:lastModifiedBy>
  <cp:revision>10</cp:revision>
  <dcterms:created xsi:type="dcterms:W3CDTF">2024-01-16T19:48:06Z</dcterms:created>
  <dcterms:modified xsi:type="dcterms:W3CDTF">2024-01-23T14:39:29Z</dcterms:modified>
</cp:coreProperties>
</file>